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7/4/2019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/>
              <a:t>STICANJE SOPSTVENIH </a:t>
            </a:r>
            <a:r>
              <a:rPr lang="sr-Latn-ME" dirty="0" smtClean="0"/>
              <a:t>AKCIJA</a:t>
            </a:r>
            <a:endParaRPr lang="sr-Latn-M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5810597"/>
            <a:ext cx="8825658" cy="443344"/>
          </a:xfrm>
        </p:spPr>
        <p:txBody>
          <a:bodyPr/>
          <a:lstStyle/>
          <a:p>
            <a:r>
              <a:rPr lang="sr-Latn-ME" dirty="0"/>
              <a:t>Podgorica, 05.07.2019</a:t>
            </a:r>
            <a:r>
              <a:rPr lang="sr-Latn-ME" dirty="0" smtClean="0"/>
              <a:t>.</a:t>
            </a:r>
            <a:endParaRPr lang="sr-Latn-ME" dirty="0"/>
          </a:p>
        </p:txBody>
      </p:sp>
      <p:sp>
        <p:nvSpPr>
          <p:cNvPr id="4" name="TextBox 3"/>
          <p:cNvSpPr txBox="1"/>
          <p:nvPr/>
        </p:nvSpPr>
        <p:spPr>
          <a:xfrm>
            <a:off x="1154955" y="4970823"/>
            <a:ext cx="7082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/>
              <a:t>Gojko Maksimović, CFA, direktor sektora finansijskih tržišta, Hipotekarna banka</a:t>
            </a:r>
          </a:p>
        </p:txBody>
      </p:sp>
    </p:spTree>
    <p:extLst>
      <p:ext uri="{BB962C8B-B14F-4D97-AF65-F5344CB8AC3E}">
        <p14:creationId xmlns:p14="http://schemas.microsoft.com/office/powerpoint/2010/main" val="414922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Umjesto zaključka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sz="2800" dirty="0"/>
              <a:t>Posledice pokretanja programa otkupa sopstvenih akcija na crnogorskom tržištu </a:t>
            </a:r>
            <a:r>
              <a:rPr lang="sr-Latn-ME" sz="2800" dirty="0" smtClean="0"/>
              <a:t>kapitala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51086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STICANJE SOPSTVENIH </a:t>
            </a:r>
            <a:r>
              <a:rPr lang="sr-Latn-ME" dirty="0" smtClean="0"/>
              <a:t>AKCIJA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Odnosi se na akcije koje akcionarsko društvo stekne od svojih akcionara.</a:t>
            </a:r>
          </a:p>
          <a:p>
            <a:r>
              <a:rPr lang="sr-Latn-ME" dirty="0"/>
              <a:t>Društvo može kupovati sopstvene akcije u skladu sa Statutom ili po Odluci Odbora direktora, uz odobrenje Skupštine akcionara.</a:t>
            </a:r>
          </a:p>
          <a:p>
            <a:r>
              <a:rPr lang="sr-Latn-ME" dirty="0"/>
              <a:t>Društvo može da stekne do 10% akcionarskog kapitala.</a:t>
            </a:r>
          </a:p>
          <a:p>
            <a:r>
              <a:rPr lang="sr-Latn-ME" dirty="0"/>
              <a:t>Kada društvo kupuje sopstvene akcije, ove akcije će se poništiti ili deponovati kao sopstvene akcije koje ne daju pravo glasa i pravo na dividendu.</a:t>
            </a:r>
          </a:p>
          <a:p>
            <a:r>
              <a:rPr lang="sr-Latn-ME" dirty="0"/>
              <a:t>Sopstvene akcije društvo mora otudjiti u roku od 12 mjeseci od njihovog sticanja. Ako ne otudji akcije u tom roku, društvo je dužno da ih poništi u roku od 3 dana od dana isteka </a:t>
            </a:r>
            <a:r>
              <a:rPr lang="sr-Latn-ME" dirty="0" smtClean="0"/>
              <a:t>roka.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22268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PREDNOSTI STICANJA SOPSTVENIH AKCIJA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r-Latn-ME" dirty="0"/>
              <a:t>To je jedan od načina kako firma distribuira neto dobit svojim akcionarima.</a:t>
            </a:r>
          </a:p>
          <a:p>
            <a:endParaRPr lang="sr-Latn-ME" dirty="0"/>
          </a:p>
          <a:p>
            <a:r>
              <a:rPr lang="sr-Latn-ME" dirty="0"/>
              <a:t>1) Oporezivanje:</a:t>
            </a:r>
          </a:p>
          <a:p>
            <a:r>
              <a:rPr lang="sr-Latn-ME" dirty="0"/>
              <a:t>Porez na prodaju akcija, kapitalna dobit, u nekim državama je operizava po manjoj stopi u odnosni poreza na dividendu, pa postoje poreske prednosti</a:t>
            </a:r>
          </a:p>
          <a:p>
            <a:r>
              <a:rPr lang="sr-Latn-ME" dirty="0"/>
              <a:t>2) Pozitivan signal:</a:t>
            </a:r>
          </a:p>
          <a:p>
            <a:r>
              <a:rPr lang="sr-Latn-ME" dirty="0"/>
              <a:t>Sticanjem svojih akcija firme signaliziraju da smatraju svoju firmu vrijednom investicijom i da tržišna cijena ne prikazuje firmine prospekte rasta.</a:t>
            </a:r>
          </a:p>
          <a:p>
            <a:r>
              <a:rPr lang="sr-Latn-ME" dirty="0"/>
              <a:t>3) Jačanje strukture kapitala i dobiti po akciji:</a:t>
            </a:r>
          </a:p>
          <a:p>
            <a:r>
              <a:rPr lang="sr-Latn-ME" dirty="0"/>
              <a:t>Sticanjem akcija firma rekonstruiše pasivu, smanjuje se iznos  kapitala u odnosnu na obaveze. Takodje, smanjenjem broja akcija, raste prihod po akciji, kao i visina dividende za narednu isplatu.</a:t>
            </a:r>
          </a:p>
          <a:p>
            <a:r>
              <a:rPr lang="sr-Latn-ME" dirty="0"/>
              <a:t>4) Osiguranje od preuzimanja:</a:t>
            </a:r>
          </a:p>
          <a:p>
            <a:r>
              <a:rPr lang="sr-Latn-ME" dirty="0"/>
              <a:t>Firme koje imaju velike količine keša su često mete preuzimanja. Posjedovanje sopstvenih akcija je dobar način da se ta prijetnja neutrališe. </a:t>
            </a:r>
          </a:p>
          <a:p>
            <a:r>
              <a:rPr lang="sr-Latn-ME" dirty="0"/>
              <a:t>Kvalitetna upotreba viškova novca. Neki akcionari ne preferiraju dobijanje novca od </a:t>
            </a:r>
            <a:r>
              <a:rPr lang="sr-Latn-ME" dirty="0" smtClean="0"/>
              <a:t>dividende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67039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Mane sticanja sopstvenih akcija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Latn-ME" dirty="0"/>
              <a:t>1) Najava sticanja ne mora biti realizovana:</a:t>
            </a:r>
          </a:p>
          <a:p>
            <a:r>
              <a:rPr lang="sr-Latn-ME" dirty="0"/>
              <a:t>Ako firma objavi da planira postupak sticanja sopstvenih akcija, taj se postupak ne mora realizovati. Neke firme koriste najavu isključivo da bi manipulisali nivoom cijene.</a:t>
            </a:r>
          </a:p>
          <a:p>
            <a:r>
              <a:rPr lang="sr-Latn-ME" dirty="0"/>
              <a:t>2) Manipulisanje EPSom:</a:t>
            </a:r>
          </a:p>
          <a:p>
            <a:r>
              <a:rPr lang="sr-Latn-ME" dirty="0"/>
              <a:t>Veliki broj investitora koristi EPS kao najbitniji faktor u analizi akcija. Smanjenje broja akcija, koje rezultira u povećanju EPSa, ne mora da znaci da ce taj porast preći na investitora.</a:t>
            </a:r>
          </a:p>
          <a:p>
            <a:r>
              <a:rPr lang="sr-Latn-ME" dirty="0"/>
              <a:t>3) Pretjerano samopouzdanje:</a:t>
            </a:r>
          </a:p>
          <a:p>
            <a:r>
              <a:rPr lang="sr-Latn-ME" dirty="0"/>
              <a:t>Odbor direktora firme može smatrati da tržišna cijena ne predstavlja pravi potencijal rasta firme. Ali, taj isti odbor može precijeniti potencijal, i da od sticanja sopstvenih akcija firma ne napravi nikakvu dobit, čak i gubitak</a:t>
            </a:r>
            <a:r>
              <a:rPr lang="sr-Latn-ME" dirty="0" smtClean="0"/>
              <a:t>.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24957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Otkup sopstvenih akcija kao mjera vrijednosti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Jedna od glavnih karatkeristika crnogorskog tržišta kapitala je nelikvidnost. Poslednjih godina bilježimo trend pada broja transakcija kao i prometa ako izuzmemo emisije državnih obveznica. </a:t>
            </a:r>
          </a:p>
          <a:p>
            <a:r>
              <a:rPr lang="sr-Latn-ME" dirty="0"/>
              <a:t>Ostvarivanje kapitalne dobiti na osnovu razlike izmedju kupovne i prodajne cijene akcija je veoma teško i sa akcijama najuspješnijih i najlikvidinijih kompanija na domaćem tržištu. Kao primjer, možemo uzeti najlikvidnije hartije - akcije Jugopetrola AD i Crnogorskog Telekoma AD.</a:t>
            </a:r>
          </a:p>
        </p:txBody>
      </p:sp>
    </p:spTree>
    <p:extLst>
      <p:ext uri="{BB962C8B-B14F-4D97-AF65-F5344CB8AC3E}">
        <p14:creationId xmlns:p14="http://schemas.microsoft.com/office/powerpoint/2010/main" val="382924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Primjer - Jugopetrol AD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0025" y="1560772"/>
            <a:ext cx="6602540" cy="125588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70024" y="2907661"/>
            <a:ext cx="96531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ME" dirty="0"/>
              <a:t>Iz navedene tabele, vidimo da prosječna cijena akcija Jugopetrola u poslednje 2 i po godine je na otprilike istom nivou, sa blagim padom u 2018, od svega 4,73%. Broj transakcija se iz godine u godinu smanjuje, kao i vrijednost samog prometa.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024" y="3924711"/>
            <a:ext cx="6876884" cy="203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68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Primjer - Crnogorski Telekom AD Podgorica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1" y="1853248"/>
            <a:ext cx="6602540" cy="125588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62493" y="3109133"/>
            <a:ext cx="1067631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ME" sz="1400" dirty="0"/>
              <a:t>Uz Jugopetrol, Telekom je jedna od najlikvidnijih hartija na domaćem tržištu. </a:t>
            </a:r>
          </a:p>
          <a:p>
            <a:r>
              <a:rPr lang="sr-Latn-ME" sz="1400" dirty="0"/>
              <a:t>Iz navedene tabele vidimo da je prosječna cijena u 2018. godini za oko 30% niža u odnosu na 2017. i da se kao takva zadržala do danas, bez značajnih oscilacija. Razlog pada cijene izmedju 2017. i 2018. godine bila je odluka skupštine akcionara da ne isplaćuje dividendu.</a:t>
            </a:r>
          </a:p>
          <a:p>
            <a:r>
              <a:rPr lang="sr-Latn-ME" sz="1400" dirty="0"/>
              <a:t>Kao u slučaju Jugopetrola, zaključujemo da investitori ove akcije drže u najvećem broju slučajeva zbog isplate dividende. U prilog ovoj konstataciji ide i činjenica da se broj transakcija iz godine u godinu smanjuje a da su prometi na niskom nivou.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111" y="4742995"/>
            <a:ext cx="5755123" cy="174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8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Dividendna politika vs sticanje sopstvenih akcija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Dividendna politika predstavlja usvojeni Akt ili Odluku Društva kojom se definiše obavezujuća raspodjela neto dobiti Društva. Dividende politike se mogu javiti u tri oblika: stabilna dividenda, konstantni iznos isplate dividende, rezidualni iznosi dividende. </a:t>
            </a:r>
          </a:p>
          <a:p>
            <a:r>
              <a:rPr lang="sr-Latn-ME" dirty="0"/>
              <a:t>U Crnoj Gori ni jedna kompanija nema usvojenu dividendu politiku. Unazad par godina, Crnogorski Telekom je imao Odluku kojom se obavezao da iznosi dividendi ne budu manji od određene vrijednosti u periodu od 3 godine</a:t>
            </a:r>
          </a:p>
          <a:p>
            <a:r>
              <a:rPr lang="sr-Latn-ME" dirty="0"/>
              <a:t>U regionu, mnoge kompanije imaju usvojene dividende politike: Triglav osiguranje, Krka, Atlantic grupa, Valmar... </a:t>
            </a:r>
          </a:p>
          <a:p>
            <a:r>
              <a:rPr lang="sr-Latn-ME" dirty="0"/>
              <a:t>Takođe mnoge kompanije imaju aktivirane programe otkupa sopstvenih </a:t>
            </a:r>
            <a:r>
              <a:rPr lang="sr-Latn-ME" dirty="0" smtClean="0"/>
              <a:t>akcija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254086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Loši primjeri dividenda vs sopstvene akcije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Donošenje Odluke o isplati dividendi kod nelikvidnih kompanija</a:t>
            </a:r>
          </a:p>
          <a:p>
            <a:r>
              <a:rPr lang="sr-Latn-ME" dirty="0"/>
              <a:t>Selektivne isplate dividendi</a:t>
            </a:r>
          </a:p>
          <a:p>
            <a:r>
              <a:rPr lang="sr-Latn-ME" dirty="0"/>
              <a:t>Otkup sopstvenih akcija od tačno određenog akcionara</a:t>
            </a:r>
            <a:r>
              <a:rPr lang="sr-Latn-ME" dirty="0" smtClean="0"/>
              <a:t>...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298670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</TotalTime>
  <Words>801</Words>
  <Application>Microsoft Office PowerPoint</Application>
  <PresentationFormat>Widescreen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Ion</vt:lpstr>
      <vt:lpstr>STICANJE SOPSTVENIH AKCIJA</vt:lpstr>
      <vt:lpstr>STICANJE SOPSTVENIH AKCIJA</vt:lpstr>
      <vt:lpstr>PREDNOSTI STICANJA SOPSTVENIH AKCIJA</vt:lpstr>
      <vt:lpstr>Mane sticanja sopstvenih akcija</vt:lpstr>
      <vt:lpstr>Otkup sopstvenih akcija kao mjera vrijednosti</vt:lpstr>
      <vt:lpstr>Primjer - Jugopetrol AD</vt:lpstr>
      <vt:lpstr>Primjer - Crnogorski Telekom AD Podgorica</vt:lpstr>
      <vt:lpstr>Dividendna politika vs sticanje sopstvenih akcija</vt:lpstr>
      <vt:lpstr>Loši primjeri dividenda vs sopstvene akcije</vt:lpstr>
      <vt:lpstr>Umjesto zaključka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STICANJE SOPSTVENIH AKCIJA</dc:title>
  <dc:creator>Aleksandar Raspopovic</dc:creator>
  <cp:lastModifiedBy>Aleksandar Raspopovic</cp:lastModifiedBy>
  <cp:revision>3</cp:revision>
  <dcterms:created xsi:type="dcterms:W3CDTF">2019-07-04T21:20:36Z</dcterms:created>
  <dcterms:modified xsi:type="dcterms:W3CDTF">2019-07-04T21:41:25Z</dcterms:modified>
</cp:coreProperties>
</file>