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9" r:id="rId4"/>
    <p:sldId id="263" r:id="rId5"/>
    <p:sldId id="258" r:id="rId6"/>
    <p:sldId id="265" r:id="rId7"/>
    <p:sldId id="261" r:id="rId8"/>
    <p:sldId id="262" r:id="rId9"/>
    <p:sldId id="266" r:id="rId10"/>
    <p:sldId id="268" r:id="rId11"/>
    <p:sldId id="264" r:id="rId12"/>
    <p:sldId id="267" r:id="rId13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FF29"/>
    <a:srgbClr val="F1C88B"/>
    <a:srgbClr val="0000CC"/>
    <a:srgbClr val="1D3A00"/>
    <a:srgbClr val="FF856D"/>
    <a:srgbClr val="FF2549"/>
    <a:srgbClr val="003635"/>
    <a:srgbClr val="005856"/>
    <a:srgbClr val="007033"/>
    <a:srgbClr val="5EEC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25" d="100"/>
          <a:sy n="125" d="100"/>
        </p:scale>
        <p:origin x="1194" y="22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D18E60-4300-4729-A0D7-6AB984C3922D}" type="datetimeFigureOut">
              <a:rPr lang="en-US" smtClean="0"/>
              <a:t>7/4/2019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533E96-F078-4B3D-A8F4-F1AF21EBC35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43001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533E96-F078-4B3D-A8F4-F1AF21EBC357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51199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53065" y="1216742"/>
            <a:ext cx="8074741" cy="1651819"/>
          </a:xfr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16193" y="2780064"/>
            <a:ext cx="8104237" cy="766920"/>
          </a:xfrm>
        </p:spPr>
        <p:txBody>
          <a:bodyPr>
            <a:normAutofit/>
          </a:bodyPr>
          <a:lstStyle>
            <a:lvl1pPr marL="0" indent="0" algn="r">
              <a:buNone/>
              <a:defRPr sz="2800" b="0" i="0">
                <a:solidFill>
                  <a:srgbClr val="9EFF29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 descr="E:\websites\free-power-point-templates\2012\logos.png">
            <a:extLst>
              <a:ext uri="{FF2B5EF4-FFF2-40B4-BE49-F238E27FC236}">
                <a16:creationId xmlns:a16="http://schemas.microsoft.com/office/drawing/2014/main" id="{08B89D22-1D6E-450B-881F-4D2A4C527F7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8475" y="2326213"/>
            <a:ext cx="1463784" cy="526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6193" y="239085"/>
            <a:ext cx="8214852" cy="763526"/>
          </a:xfrm>
        </p:spPr>
        <p:txBody>
          <a:bodyPr>
            <a:normAutofit/>
          </a:bodyPr>
          <a:lstStyle>
            <a:lvl1pPr algn="r">
              <a:defRPr sz="3600" baseline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66" y="1519084"/>
            <a:ext cx="8246070" cy="3343238"/>
          </a:xfrm>
        </p:spPr>
        <p:txBody>
          <a:bodyPr/>
          <a:lstStyle>
            <a:lvl1pPr algn="l">
              <a:defRPr sz="2800">
                <a:solidFill>
                  <a:schemeClr val="tx1"/>
                </a:solidFill>
              </a:defRPr>
            </a:lvl1pPr>
            <a:lvl2pPr algn="l">
              <a:defRPr>
                <a:solidFill>
                  <a:schemeClr val="tx1"/>
                </a:solidFill>
              </a:defRPr>
            </a:lvl2pPr>
            <a:lvl3pPr algn="l">
              <a:defRPr>
                <a:solidFill>
                  <a:schemeClr val="tx1"/>
                </a:solidFill>
              </a:defRPr>
            </a:lvl3pPr>
            <a:lvl4pPr algn="l">
              <a:defRPr>
                <a:solidFill>
                  <a:schemeClr val="tx1"/>
                </a:solidFill>
              </a:defRPr>
            </a:lvl4pPr>
            <a:lvl5pPr algn="l"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51758" y="443407"/>
            <a:ext cx="6571913" cy="725349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4384" y="1177436"/>
            <a:ext cx="6594035" cy="3511061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0066" y="271645"/>
            <a:ext cx="8093365" cy="763525"/>
          </a:xfrm>
        </p:spPr>
        <p:txBody>
          <a:bodyPr>
            <a:normAutofit/>
          </a:bodyPr>
          <a:lstStyle>
            <a:lvl1pPr algn="r">
              <a:defRPr sz="3600" baseline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6879" y="1522786"/>
            <a:ext cx="4040188" cy="479822"/>
          </a:xfrm>
        </p:spPr>
        <p:txBody>
          <a:bodyPr anchor="b"/>
          <a:lstStyle>
            <a:lvl1pPr marL="0" indent="0" algn="ctr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6879" y="1995183"/>
            <a:ext cx="4040188" cy="2276294"/>
          </a:xfrm>
        </p:spPr>
        <p:txBody>
          <a:bodyPr/>
          <a:lstStyle>
            <a:lvl1pPr algn="ctr">
              <a:defRPr sz="2400">
                <a:solidFill>
                  <a:schemeClr val="tx1"/>
                </a:solidFill>
              </a:defRPr>
            </a:lvl1pPr>
            <a:lvl2pPr algn="ctr">
              <a:defRPr sz="2000">
                <a:solidFill>
                  <a:schemeClr val="tx1"/>
                </a:solidFill>
              </a:defRPr>
            </a:lvl2pPr>
            <a:lvl3pPr algn="ctr">
              <a:defRPr sz="1800">
                <a:solidFill>
                  <a:schemeClr val="tx1"/>
                </a:solidFill>
              </a:defRPr>
            </a:lvl3pPr>
            <a:lvl4pPr algn="ctr">
              <a:defRPr sz="1600">
                <a:solidFill>
                  <a:schemeClr val="tx1"/>
                </a:solidFill>
              </a:defRPr>
            </a:lvl4pPr>
            <a:lvl5pPr algn="ctr"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72000" y="1522786"/>
            <a:ext cx="4041775" cy="479822"/>
          </a:xfrm>
        </p:spPr>
        <p:txBody>
          <a:bodyPr anchor="b"/>
          <a:lstStyle>
            <a:lvl1pPr marL="0" indent="0" algn="ctr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72000" y="1995183"/>
            <a:ext cx="4041775" cy="2276294"/>
          </a:xfrm>
        </p:spPr>
        <p:txBody>
          <a:bodyPr/>
          <a:lstStyle>
            <a:lvl1pPr algn="ctr">
              <a:defRPr sz="2400">
                <a:solidFill>
                  <a:schemeClr val="tx1"/>
                </a:solidFill>
              </a:defRPr>
            </a:lvl1pPr>
            <a:lvl2pPr algn="ctr">
              <a:defRPr sz="2000">
                <a:solidFill>
                  <a:schemeClr val="tx1"/>
                </a:solidFill>
              </a:defRPr>
            </a:lvl2pPr>
            <a:lvl3pPr algn="ctr">
              <a:defRPr sz="1800">
                <a:solidFill>
                  <a:schemeClr val="tx1"/>
                </a:solidFill>
              </a:defRPr>
            </a:lvl3pPr>
            <a:lvl4pPr algn="ctr">
              <a:defRPr sz="1600">
                <a:solidFill>
                  <a:schemeClr val="tx1"/>
                </a:solidFill>
              </a:defRPr>
            </a:lvl4pPr>
            <a:lvl5pPr algn="ctr"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7/4/2019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7/4/2019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7/4/2019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7/4/2019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1E867DF-3DCA-4725-94F0-F2B6BD747A82}"/>
              </a:ext>
            </a:extLst>
          </p:cNvPr>
          <p:cNvSpPr txBox="1"/>
          <p:nvPr userDrawn="1"/>
        </p:nvSpPr>
        <p:spPr>
          <a:xfrm>
            <a:off x="-9150" y="5213747"/>
            <a:ext cx="83896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This presentation uses a free template provided by FPPT.com</a:t>
            </a:r>
          </a:p>
          <a:p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www.free-power-point-templates.com</a:t>
            </a:r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4510" y="1231491"/>
            <a:ext cx="7654413" cy="1850922"/>
          </a:xfrm>
        </p:spPr>
        <p:txBody>
          <a:bodyPr>
            <a:normAutofit/>
          </a:bodyPr>
          <a:lstStyle/>
          <a:p>
            <a:r>
              <a:rPr lang="sr-Latn-RS" b="1" dirty="0"/>
              <a:t>Značaj Forecasting-a u razvoju korporativnog upravljanja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6741" y="2861189"/>
            <a:ext cx="7484807" cy="549378"/>
          </a:xfrm>
        </p:spPr>
        <p:txBody>
          <a:bodyPr>
            <a:normAutofit lnSpcReduction="10000"/>
          </a:bodyPr>
          <a:lstStyle/>
          <a:p>
            <a:r>
              <a:rPr lang="en-US" sz="3200" dirty="0"/>
              <a:t>Mr Milivoje Kne</a:t>
            </a:r>
            <a:r>
              <a:rPr lang="sr-Latn-RS" sz="3200" dirty="0"/>
              <a:t>žević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948" y="305453"/>
            <a:ext cx="8214852" cy="763526"/>
          </a:xfrm>
        </p:spPr>
        <p:txBody>
          <a:bodyPr>
            <a:normAutofit/>
          </a:bodyPr>
          <a:lstStyle/>
          <a:p>
            <a:r>
              <a:rPr lang="sr-Latn-RS" dirty="0"/>
              <a:t>Weather Forecast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5EA98F6-4EA1-4361-9CE5-6C3E8459BC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33054"/>
            <a:ext cx="9144000" cy="3910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18530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767840" y="443407"/>
            <a:ext cx="6955831" cy="725349"/>
          </a:xfrm>
        </p:spPr>
        <p:txBody>
          <a:bodyPr>
            <a:normAutofit fontScale="90000"/>
          </a:bodyPr>
          <a:lstStyle/>
          <a:p>
            <a:r>
              <a:rPr lang="sr-Latn-RS" dirty="0"/>
              <a:t>Primjena Forecast-a na </a:t>
            </a:r>
            <a:r>
              <a:rPr lang="sr-Latn-RS" dirty="0" smtClean="0"/>
              <a:t>Montenegroberzi 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sr-Latn-RS" sz="2400" dirty="0"/>
          </a:p>
          <a:p>
            <a:r>
              <a:rPr lang="sr-Latn-RS" sz="2400" dirty="0"/>
              <a:t>Kodeks korporativnog upravljanja i FC</a:t>
            </a:r>
          </a:p>
          <a:p>
            <a:r>
              <a:rPr lang="sr-Latn-RS" sz="2400" dirty="0"/>
              <a:t>Uloga FC na razvoj </a:t>
            </a:r>
            <a:r>
              <a:rPr lang="sr-Latn-RS" sz="2400" dirty="0" smtClean="0"/>
              <a:t>Montenegroberze</a:t>
            </a:r>
            <a:endParaRPr lang="sr-Latn-RS" sz="2400" dirty="0"/>
          </a:p>
          <a:p>
            <a:r>
              <a:rPr lang="sr-Latn-RS" sz="2400" dirty="0"/>
              <a:t>Regulativni zahtjevi za sprovođenje FC</a:t>
            </a:r>
          </a:p>
          <a:p>
            <a:r>
              <a:rPr lang="sr-Latn-RS" sz="2400" dirty="0"/>
              <a:t>Primjena ne zahtijeva dodatna ulaganja, potrebna je dobra </a:t>
            </a:r>
            <a:r>
              <a:rPr lang="sr-Latn-RS" sz="2400" dirty="0" smtClean="0"/>
              <a:t>volja</a:t>
            </a:r>
            <a:endParaRPr lang="sr-Latn-RS" sz="2400" dirty="0"/>
          </a:p>
        </p:txBody>
      </p:sp>
    </p:spTree>
    <p:extLst>
      <p:ext uri="{BB962C8B-B14F-4D97-AF65-F5344CB8AC3E}">
        <p14:creationId xmlns:p14="http://schemas.microsoft.com/office/powerpoint/2010/main" val="9428976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02E29E1C-E812-4D5A-814E-96122E9BB30F}"/>
              </a:ext>
            </a:extLst>
          </p:cNvPr>
          <p:cNvSpPr txBox="1">
            <a:spLocks/>
          </p:cNvSpPr>
          <p:nvPr/>
        </p:nvSpPr>
        <p:spPr>
          <a:xfrm>
            <a:off x="1544782" y="1773511"/>
            <a:ext cx="5645727" cy="22762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ctr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ctr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ctr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ctr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sr-Latn-RS" sz="2800" dirty="0"/>
          </a:p>
          <a:p>
            <a:pPr marL="0" indent="0">
              <a:buNone/>
            </a:pPr>
            <a:endParaRPr lang="sr-Latn-RS" sz="2800" dirty="0"/>
          </a:p>
          <a:p>
            <a:pPr marL="0" indent="0">
              <a:buNone/>
            </a:pPr>
            <a:r>
              <a:rPr lang="en-US" sz="2800" dirty="0" err="1"/>
              <a:t>Hvala</a:t>
            </a:r>
            <a:r>
              <a:rPr lang="en-US" sz="2800" dirty="0"/>
              <a:t> na pa</a:t>
            </a:r>
            <a:r>
              <a:rPr lang="sr-Latn-RS" sz="2800" dirty="0" err="1"/>
              <a:t>žnji</a:t>
            </a:r>
            <a:r>
              <a:rPr lang="sr-Latn-RS" sz="2800" dirty="0"/>
              <a:t> </a:t>
            </a:r>
            <a:r>
              <a:rPr lang="sr-Latn-RS" sz="2800" dirty="0">
                <a:sym typeface="Wingdings" panose="05000000000000000000" pitchFamily="2" charset="2"/>
              </a:rPr>
              <a:t></a:t>
            </a:r>
            <a:endParaRPr lang="sr-Latn-RS" sz="2800" dirty="0"/>
          </a:p>
          <a:p>
            <a:pPr marL="0" indent="0">
              <a:buNone/>
            </a:pPr>
            <a:endParaRPr lang="sr-Latn-RS" sz="2800" dirty="0"/>
          </a:p>
        </p:txBody>
      </p:sp>
    </p:spTree>
    <p:extLst>
      <p:ext uri="{BB962C8B-B14F-4D97-AF65-F5344CB8AC3E}">
        <p14:creationId xmlns:p14="http://schemas.microsoft.com/office/powerpoint/2010/main" val="6863655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948" y="305453"/>
            <a:ext cx="8214852" cy="763526"/>
          </a:xfrm>
        </p:spPr>
        <p:txBody>
          <a:bodyPr>
            <a:normAutofit/>
          </a:bodyPr>
          <a:lstStyle/>
          <a:p>
            <a:r>
              <a:rPr lang="sr-Latn-RS" dirty="0"/>
              <a:t>Značenje i uloga Forecast-a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65" y="1628457"/>
            <a:ext cx="8246070" cy="3114459"/>
          </a:xfrm>
        </p:spPr>
        <p:txBody>
          <a:bodyPr>
            <a:normAutofit lnSpcReduction="10000"/>
          </a:bodyPr>
          <a:lstStyle/>
          <a:p>
            <a:r>
              <a:rPr lang="sr-Latn-RS" sz="2400" dirty="0"/>
              <a:t>Forecast - Procjena budućnosti svake funkcije unutar organizacije</a:t>
            </a:r>
            <a:endParaRPr lang="en-US" sz="2400" dirty="0"/>
          </a:p>
          <a:p>
            <a:endParaRPr lang="sr-Latn-RS" sz="2400" dirty="0"/>
          </a:p>
          <a:p>
            <a:r>
              <a:rPr lang="sr-Latn-RS" sz="2400" dirty="0"/>
              <a:t>Kupovinom HoV kupujemo </a:t>
            </a:r>
            <a:r>
              <a:rPr lang="sr-Latn-RS" sz="2400" dirty="0" smtClean="0"/>
              <a:t>budućnost, </a:t>
            </a:r>
            <a:r>
              <a:rPr lang="sr-Latn-RS" sz="2400" dirty="0"/>
              <a:t>a ne prošlost</a:t>
            </a:r>
            <a:endParaRPr lang="en-US" sz="2400" dirty="0"/>
          </a:p>
          <a:p>
            <a:endParaRPr lang="sr-Latn-RS" sz="2400" dirty="0"/>
          </a:p>
          <a:p>
            <a:r>
              <a:rPr lang="sr-Latn-RS" sz="2400" dirty="0"/>
              <a:t>Potreba za prognoziranjem značajno uvećana zbog brzih promjena u tehnologiji, društvenih i političkih promjena i globalizacije</a:t>
            </a:r>
            <a:endParaRPr lang="en-US" sz="2400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dirty="0"/>
              <a:t>Bitni elementi Forecast-a 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r-Latn-RS" sz="2400" dirty="0"/>
              <a:t>Trenutno stanje rezultata</a:t>
            </a:r>
          </a:p>
          <a:p>
            <a:r>
              <a:rPr lang="sr-Latn-RS" sz="2400" dirty="0"/>
              <a:t>Procjena – Naša najbolja pretpostavka zasnovana na podacima koje imamo</a:t>
            </a:r>
          </a:p>
          <a:p>
            <a:r>
              <a:rPr lang="sr-Latn-RS" sz="2400" dirty="0"/>
              <a:t>Rizici i/ili mogućnosti uključeni u dostizanje prognoze</a:t>
            </a:r>
          </a:p>
          <a:p>
            <a:r>
              <a:rPr lang="sr-Latn-RS" sz="2400" dirty="0"/>
              <a:t>Radnje koje smo preduzeli da bismo smanjili rizik i maksimalno iskoristili priliku</a:t>
            </a:r>
          </a:p>
          <a:p>
            <a:r>
              <a:rPr lang="sr-Latn-RS" sz="2400" dirty="0"/>
              <a:t>Barijere i mjere za prevazilaženje istih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dirty="0"/>
              <a:t>Bitni elementi Forecast-a </a:t>
            </a:r>
            <a:endParaRPr lang="en-US" dirty="0"/>
          </a:p>
        </p:txBody>
      </p:sp>
      <p:graphicFrame>
        <p:nvGraphicFramePr>
          <p:cNvPr id="2" name="Content Placeholder 1">
            <a:extLst>
              <a:ext uri="{FF2B5EF4-FFF2-40B4-BE49-F238E27FC236}">
                <a16:creationId xmlns:a16="http://schemas.microsoft.com/office/drawing/2014/main" id="{7A97A9BA-E87C-4750-B5EC-011A9CF6701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3274831"/>
              </p:ext>
            </p:extLst>
          </p:nvPr>
        </p:nvGraphicFramePr>
        <p:xfrm>
          <a:off x="2151758" y="1622307"/>
          <a:ext cx="6594476" cy="2966720"/>
        </p:xfrm>
        <a:graphic>
          <a:graphicData uri="http://schemas.openxmlformats.org/drawingml/2006/table">
            <a:tbl>
              <a:tblPr firstRow="1" bandRow="1">
                <a:tableStyleId>{69C7853C-536D-4A76-A0AE-DD22124D55A5}</a:tableStyleId>
              </a:tblPr>
              <a:tblGrid>
                <a:gridCol w="1923085">
                  <a:extLst>
                    <a:ext uri="{9D8B030D-6E8A-4147-A177-3AD203B41FA5}">
                      <a16:colId xmlns:a16="http://schemas.microsoft.com/office/drawing/2014/main" val="1524714517"/>
                    </a:ext>
                  </a:extLst>
                </a:gridCol>
                <a:gridCol w="1374153">
                  <a:extLst>
                    <a:ext uri="{9D8B030D-6E8A-4147-A177-3AD203B41FA5}">
                      <a16:colId xmlns:a16="http://schemas.microsoft.com/office/drawing/2014/main" val="3672017042"/>
                    </a:ext>
                  </a:extLst>
                </a:gridCol>
                <a:gridCol w="1648619">
                  <a:extLst>
                    <a:ext uri="{9D8B030D-6E8A-4147-A177-3AD203B41FA5}">
                      <a16:colId xmlns:a16="http://schemas.microsoft.com/office/drawing/2014/main" val="41455061"/>
                    </a:ext>
                  </a:extLst>
                </a:gridCol>
                <a:gridCol w="1648619">
                  <a:extLst>
                    <a:ext uri="{9D8B030D-6E8A-4147-A177-3AD203B41FA5}">
                      <a16:colId xmlns:a16="http://schemas.microsoft.com/office/drawing/2014/main" val="315743505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sr-Latn-RS" dirty="0"/>
                        <a:t>U 000 EUR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/>
                        <a:t>1906 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/>
                        <a:t>1909 FC 1907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/>
                        <a:t>1912 FC 1907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56692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r-Latn-RS" dirty="0"/>
                        <a:t>Volumen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sr-Latn-RS" dirty="0"/>
                        <a:t>150.923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sr-Latn-RS" dirty="0"/>
                        <a:t>226.724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sr-Latn-RS" dirty="0"/>
                        <a:t>301.570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61617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r-Latn-RS" dirty="0"/>
                        <a:t>Prihodi od prodaje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sr-Latn-RS" dirty="0"/>
                        <a:t>3.625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sr-Latn-RS" dirty="0"/>
                        <a:t>5.002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sr-Latn-RS" dirty="0"/>
                        <a:t>7.498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373093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r-Latn-RS" dirty="0"/>
                        <a:t>Poslovni dobitak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sr-Latn-RS" dirty="0"/>
                        <a:t>720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sr-Latn-RS" dirty="0"/>
                        <a:t>1.001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sr-Latn-RS" dirty="0"/>
                        <a:t>1.598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27146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r-Latn-RS" dirty="0"/>
                        <a:t>Troškovi prodaje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sr-Latn-RS" dirty="0"/>
                        <a:t>362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sr-Latn-RS" dirty="0"/>
                        <a:t>501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sr-Latn-RS" dirty="0"/>
                        <a:t>749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00424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r-Latn-RS" dirty="0"/>
                        <a:t>Administ. troškovi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sr-Latn-RS" dirty="0"/>
                        <a:t>185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sr-Latn-RS" dirty="0"/>
                        <a:t>252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sr-Latn-RS" dirty="0"/>
                        <a:t>370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86694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r-Latn-RS" dirty="0"/>
                        <a:t>Poslovni rezultat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sr-Latn-RS" dirty="0"/>
                        <a:t>173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sr-Latn-RS" dirty="0"/>
                        <a:t>248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sr-Latn-RS" dirty="0"/>
                        <a:t>479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24536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r-Latn-RS" dirty="0"/>
                        <a:t>OCF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sr-Latn-RS" dirty="0"/>
                        <a:t>151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sr-Latn-RS" dirty="0"/>
                        <a:t>205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sr-Latn-RS" dirty="0"/>
                        <a:t>454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5911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468421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10569" y="308517"/>
            <a:ext cx="8093365" cy="763525"/>
          </a:xfrm>
        </p:spPr>
        <p:txBody>
          <a:bodyPr>
            <a:normAutofit/>
          </a:bodyPr>
          <a:lstStyle/>
          <a:p>
            <a:r>
              <a:rPr lang="sr-Latn-RS" dirty="0"/>
              <a:t>Kvalitet Forecast-a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432965" y="1522786"/>
            <a:ext cx="4040188" cy="479822"/>
          </a:xfrm>
        </p:spPr>
        <p:txBody>
          <a:bodyPr/>
          <a:lstStyle/>
          <a:p>
            <a:pPr algn="l"/>
            <a:r>
              <a:rPr lang="sr-Latn-RS" dirty="0"/>
              <a:t>Odstupanja FC/AC 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107390" y="1995183"/>
            <a:ext cx="4040188" cy="2276294"/>
          </a:xfrm>
        </p:spPr>
        <p:txBody>
          <a:bodyPr>
            <a:noAutofit/>
          </a:bodyPr>
          <a:lstStyle/>
          <a:p>
            <a:pPr algn="l"/>
            <a:endParaRPr lang="sr-Latn-RS" dirty="0"/>
          </a:p>
          <a:p>
            <a:pPr algn="l"/>
            <a:r>
              <a:rPr lang="sr-Latn-RS" dirty="0"/>
              <a:t>Nivo odstupanja zavisi od </a:t>
            </a:r>
            <a:r>
              <a:rPr lang="sr-Latn-RS" dirty="0" smtClean="0"/>
              <a:t>elemenata </a:t>
            </a:r>
            <a:r>
              <a:rPr lang="sr-Latn-RS" dirty="0"/>
              <a:t>Forecast-a</a:t>
            </a:r>
          </a:p>
          <a:p>
            <a:pPr algn="l"/>
            <a:r>
              <a:rPr lang="sr-Latn-RS" dirty="0"/>
              <a:t>Odstupanja manja od 3%</a:t>
            </a:r>
            <a:endParaRPr lang="en-US" dirty="0"/>
          </a:p>
          <a:p>
            <a:pPr algn="l"/>
            <a:r>
              <a:rPr lang="sr-Latn-RS" dirty="0"/>
              <a:t>Odstupanja 3-5%</a:t>
            </a:r>
            <a:endParaRPr lang="en-US" dirty="0"/>
          </a:p>
          <a:p>
            <a:pPr algn="l"/>
            <a:r>
              <a:rPr lang="sr-Latn-RS" dirty="0"/>
              <a:t>Odstupanja veća od 5%</a:t>
            </a:r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66F31E9-65A6-4477-8806-7050862A94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8462" y="1488151"/>
            <a:ext cx="4851051" cy="3345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07837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10569" y="308517"/>
            <a:ext cx="8093365" cy="763525"/>
          </a:xfrm>
        </p:spPr>
        <p:txBody>
          <a:bodyPr>
            <a:normAutofit/>
          </a:bodyPr>
          <a:lstStyle/>
          <a:p>
            <a:r>
              <a:rPr lang="sr-Latn-RS" dirty="0"/>
              <a:t>Kvalitet Forecast-a</a:t>
            </a:r>
            <a:endParaRPr lang="en-US" dirty="0"/>
          </a:p>
        </p:txBody>
      </p:sp>
      <p:sp>
        <p:nvSpPr>
          <p:cNvPr id="5" name="Text Placeholder 6">
            <a:extLst>
              <a:ext uri="{FF2B5EF4-FFF2-40B4-BE49-F238E27FC236}">
                <a16:creationId xmlns:a16="http://schemas.microsoft.com/office/drawing/2014/main" id="{0D3181A5-D0E9-44BF-9261-3756570524A5}"/>
              </a:ext>
            </a:extLst>
          </p:cNvPr>
          <p:cNvSpPr txBox="1">
            <a:spLocks/>
          </p:cNvSpPr>
          <p:nvPr/>
        </p:nvSpPr>
        <p:spPr>
          <a:xfrm>
            <a:off x="4897587" y="1515361"/>
            <a:ext cx="4041775" cy="47982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sr-Latn-RS" dirty="0"/>
              <a:t>Kvalitet i tip FC</a:t>
            </a:r>
            <a:endParaRPr lang="en-US" dirty="0"/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5995E6E8-358A-40B7-8A51-5ADC3C30AFB3}"/>
              </a:ext>
            </a:extLst>
          </p:cNvPr>
          <p:cNvSpPr txBox="1">
            <a:spLocks/>
          </p:cNvSpPr>
          <p:nvPr/>
        </p:nvSpPr>
        <p:spPr>
          <a:xfrm>
            <a:off x="4572000" y="1995183"/>
            <a:ext cx="4336473" cy="22762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ctr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ctr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ctr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ctr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sr-Latn-RS" dirty="0"/>
          </a:p>
          <a:p>
            <a:pPr algn="l"/>
            <a:r>
              <a:rPr lang="sr-Latn-RS" dirty="0"/>
              <a:t>Menadžment FC vs FC analitičara</a:t>
            </a:r>
          </a:p>
          <a:p>
            <a:pPr algn="l"/>
            <a:r>
              <a:rPr lang="sr-Latn-RS" dirty="0"/>
              <a:t>Interni vs Eksterni FC  </a:t>
            </a:r>
            <a:endParaRPr lang="en-US" dirty="0"/>
          </a:p>
          <a:p>
            <a:pPr algn="l"/>
            <a:r>
              <a:rPr lang="sr-Latn-RS" dirty="0"/>
              <a:t>Rangiranje analitičara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704793F-6C2C-4273-A66C-569C7DAAA2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556" y="1329783"/>
            <a:ext cx="3799858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90903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948" y="305453"/>
            <a:ext cx="8214852" cy="763526"/>
          </a:xfrm>
        </p:spPr>
        <p:txBody>
          <a:bodyPr>
            <a:normAutofit/>
          </a:bodyPr>
          <a:lstStyle/>
          <a:p>
            <a:r>
              <a:rPr lang="sr-Latn-RS" dirty="0"/>
              <a:t>Forecast vs Objave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66" y="1260988"/>
            <a:ext cx="8246070" cy="3601334"/>
          </a:xfrm>
        </p:spPr>
        <p:txBody>
          <a:bodyPr>
            <a:normAutofit/>
          </a:bodyPr>
          <a:lstStyle/>
          <a:p>
            <a:endParaRPr lang="sr-Latn-RS" sz="2400" dirty="0"/>
          </a:p>
          <a:p>
            <a:endParaRPr lang="sr-Latn-RS" sz="2400" dirty="0"/>
          </a:p>
          <a:p>
            <a:r>
              <a:rPr lang="sr-Latn-RS" sz="2400" dirty="0"/>
              <a:t>Objave - </a:t>
            </a:r>
            <a:r>
              <a:rPr lang="en-US" sz="2400" dirty="0"/>
              <a:t>sadržaj koji se periodič</a:t>
            </a:r>
            <a:r>
              <a:rPr lang="sr-Latn-RS" sz="2400" dirty="0"/>
              <a:t>no</a:t>
            </a:r>
            <a:r>
              <a:rPr lang="en-US" sz="2400" dirty="0"/>
              <a:t> objavljuje i prikazuje u o</a:t>
            </a:r>
            <a:r>
              <a:rPr lang="sr-Latn-RS" sz="2400" dirty="0"/>
              <a:t>dređenom h</a:t>
            </a:r>
            <a:r>
              <a:rPr lang="en-US" sz="2400" dirty="0"/>
              <a:t>ronološkom redoslijedu</a:t>
            </a:r>
            <a:endParaRPr lang="sr-Latn-RS" sz="2400" dirty="0"/>
          </a:p>
          <a:p>
            <a:r>
              <a:rPr lang="sr-Latn-RS" sz="2400" dirty="0"/>
              <a:t>Učestalost javljanja FC vs Objave</a:t>
            </a:r>
          </a:p>
          <a:p>
            <a:r>
              <a:rPr lang="sr-Latn-RS" sz="2400" dirty="0"/>
              <a:t>Uticaj objava na Forecast</a:t>
            </a:r>
          </a:p>
          <a:p>
            <a:r>
              <a:rPr lang="sr-Latn-RS" sz="2400" dirty="0"/>
              <a:t>Uticaj Forecast-a na cijenu HoV</a:t>
            </a:r>
            <a:endParaRPr lang="en-US" sz="2400" dirty="0"/>
          </a:p>
          <a:p>
            <a:endParaRPr lang="en-US" sz="2400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3126666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948" y="305453"/>
            <a:ext cx="8214852" cy="763526"/>
          </a:xfrm>
        </p:spPr>
        <p:txBody>
          <a:bodyPr>
            <a:normAutofit/>
          </a:bodyPr>
          <a:lstStyle/>
          <a:p>
            <a:r>
              <a:rPr lang="sr-Latn-RS" dirty="0"/>
              <a:t>Forecast vs Objave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0539FA6-2B8E-4615-9BF5-52AB3C923F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978" y="1378527"/>
            <a:ext cx="4029826" cy="3553692"/>
          </a:xfrm>
          <a:prstGeom prst="rect">
            <a:avLst/>
          </a:prstGeom>
        </p:spPr>
      </p:pic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053959D1-88FF-490C-9920-D77E2D3408E9}"/>
              </a:ext>
            </a:extLst>
          </p:cNvPr>
          <p:cNvSpPr txBox="1">
            <a:spLocks/>
          </p:cNvSpPr>
          <p:nvPr/>
        </p:nvSpPr>
        <p:spPr>
          <a:xfrm>
            <a:off x="4572000" y="1378527"/>
            <a:ext cx="4336473" cy="355369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>
              <a:spcBef>
                <a:spcPct val="20000"/>
              </a:spcBef>
              <a:buFont typeface="Arial" pitchFamily="34" charset="0"/>
              <a:buChar char="•"/>
              <a:defRPr sz="2400"/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endParaRPr lang="sr-Latn-RS" sz="1600" dirty="0"/>
          </a:p>
          <a:p>
            <a:r>
              <a:rPr lang="en-US" sz="1600" dirty="0"/>
              <a:t>Bayer, proizvođač aspirina, preuzeo GMO giganta Monsanto</a:t>
            </a:r>
            <a:endParaRPr lang="sr-Latn-RS" sz="1600" dirty="0"/>
          </a:p>
          <a:p>
            <a:endParaRPr lang="sr-Latn-RS" sz="1600" dirty="0"/>
          </a:p>
          <a:p>
            <a:r>
              <a:rPr lang="sr-Latn-RS" sz="1600" dirty="0"/>
              <a:t>V</a:t>
            </a:r>
            <a:r>
              <a:rPr lang="en-US" sz="1600" dirty="0"/>
              <a:t>lasti u Los An</a:t>
            </a:r>
            <a:r>
              <a:rPr lang="sr-Latn-RS" sz="1600" dirty="0"/>
              <a:t>đ</a:t>
            </a:r>
            <a:r>
              <a:rPr lang="en-US" sz="1600" dirty="0"/>
              <a:t>e</a:t>
            </a:r>
            <a:r>
              <a:rPr lang="sr-Latn-RS" sz="1600" dirty="0"/>
              <a:t>le</a:t>
            </a:r>
            <a:r>
              <a:rPr lang="en-US" sz="1600" dirty="0"/>
              <a:t>su zabranile svako koriš</a:t>
            </a:r>
            <a:r>
              <a:rPr lang="sr-Latn-RS" sz="1600" dirty="0"/>
              <a:t>ć</a:t>
            </a:r>
            <a:r>
              <a:rPr lang="en-US" sz="1600" dirty="0"/>
              <a:t>enje Monsantovog </a:t>
            </a:r>
            <a:r>
              <a:rPr lang="en-US" sz="1600" dirty="0" err="1"/>
              <a:t>glifosata</a:t>
            </a:r>
            <a:r>
              <a:rPr lang="sr-Latn-RS" sz="1600" dirty="0" smtClean="0"/>
              <a:t>. </a:t>
            </a:r>
            <a:r>
              <a:rPr lang="en-US" sz="1600" dirty="0" smtClean="0"/>
              <a:t>U </a:t>
            </a:r>
            <a:r>
              <a:rPr lang="en-US" sz="1600" dirty="0"/>
              <a:t>samo godinu dana, otkada je preuzeo Monsanto, </a:t>
            </a:r>
            <a:r>
              <a:rPr lang="en-US" sz="1600" dirty="0" smtClean="0"/>
              <a:t>9</a:t>
            </a:r>
            <a:r>
              <a:rPr lang="sr-Latn-ME" sz="1600" dirty="0" smtClean="0"/>
              <a:t>.</a:t>
            </a:r>
            <a:r>
              <a:rPr lang="en-US" sz="1600" dirty="0" smtClean="0"/>
              <a:t>300 </a:t>
            </a:r>
            <a:r>
              <a:rPr lang="en-US" sz="1600" dirty="0"/>
              <a:t>tužbi protiv Bayera!</a:t>
            </a:r>
            <a:endParaRPr lang="sr-Latn-RS" sz="1600" dirty="0"/>
          </a:p>
          <a:p>
            <a:endParaRPr lang="en-US" sz="1600" dirty="0"/>
          </a:p>
          <a:p>
            <a:r>
              <a:rPr lang="sr-Latn-RS" sz="1600" dirty="0"/>
              <a:t>EPA – Glifosat nije kancerogen, objavila je američka Agencija za zaštitu okoline (EPA)</a:t>
            </a:r>
          </a:p>
          <a:p>
            <a:endParaRPr lang="sr-Latn-RS" sz="1600" dirty="0"/>
          </a:p>
          <a:p>
            <a:r>
              <a:rPr lang="en-US" sz="1600" dirty="0"/>
              <a:t>Pobjeda Bayera: Sutkinja odbacila 1.300 tužbi</a:t>
            </a:r>
          </a:p>
        </p:txBody>
      </p:sp>
    </p:spTree>
    <p:extLst>
      <p:ext uri="{BB962C8B-B14F-4D97-AF65-F5344CB8AC3E}">
        <p14:creationId xmlns:p14="http://schemas.microsoft.com/office/powerpoint/2010/main" val="40350090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948" y="305453"/>
            <a:ext cx="8214852" cy="763526"/>
          </a:xfrm>
        </p:spPr>
        <p:txBody>
          <a:bodyPr>
            <a:normAutofit/>
          </a:bodyPr>
          <a:lstStyle/>
          <a:p>
            <a:r>
              <a:rPr lang="sr-Latn-RS" dirty="0"/>
              <a:t>Weather Forecast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02B66AA-4810-4DFE-9729-38370A2B1820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1191491"/>
            <a:ext cx="2854036" cy="184047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A92CA1F-5F25-438E-BC37-8943E329948D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3031967"/>
            <a:ext cx="2854036" cy="2111533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2B44AD7-ABCD-4AB7-80D6-2B1040EB534E}"/>
              </a:ext>
            </a:extLst>
          </p:cNvPr>
          <p:cNvSpPr/>
          <p:nvPr/>
        </p:nvSpPr>
        <p:spPr>
          <a:xfrm>
            <a:off x="3332018" y="1255775"/>
            <a:ext cx="5811981" cy="38868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sr-Latn-RS" sz="2400" b="1" dirty="0"/>
              <a:t>Rizik meteo uslova i uticaj na poslovanje: </a:t>
            </a:r>
            <a:endParaRPr lang="en-US" sz="2400" b="1" dirty="0"/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sr-Latn-RS" sz="1600" dirty="0"/>
              <a:t>US Plains je </a:t>
            </a:r>
            <a:r>
              <a:rPr lang="sr-Latn-RS" sz="1600" dirty="0" smtClean="0"/>
              <a:t>centralni </a:t>
            </a:r>
            <a:r>
              <a:rPr lang="sr-Latn-RS" sz="1600" dirty="0"/>
              <a:t>dio USA gdje se gaji preko 80% roda pšenice (slika 1)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sr-Latn-RS" sz="1600" dirty="0"/>
              <a:t>Suvo vrijeme narednih nekoliko nedelja – negativan uticaj na berzansku cijenu (Bearish)</a:t>
            </a:r>
            <a:endParaRPr lang="en-US" sz="1600" dirty="0"/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sr-Latn-RS" sz="1600" dirty="0"/>
              <a:t>Vlažno vrijeme narednih nekoliko nedelja – pozitivan uticaj na berzansku cijenu (Bullish)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sr-Latn-RS" sz="1600" dirty="0"/>
              <a:t>EC meteo prognostički model (slika 2) prikazuje vjerovatnoću padavina u periodu od 01.07 do </a:t>
            </a:r>
            <a:r>
              <a:rPr lang="sr-Latn-RS" sz="1600" dirty="0" smtClean="0"/>
              <a:t>07.07.2019. </a:t>
            </a:r>
            <a:r>
              <a:rPr lang="sr-Latn-RS" sz="1600" dirty="0"/>
              <a:t>godine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sr-Latn-RS" sz="1600" dirty="0"/>
              <a:t>N</a:t>
            </a:r>
            <a:r>
              <a:rPr lang="en-US" sz="1600" dirty="0"/>
              <a:t>ajnaprednije meteo prognoze danas mogu sa velikom pouzdanošću da procjene temperaturu i nivo padavina samo u narednih 5-7 dana</a:t>
            </a:r>
          </a:p>
        </p:txBody>
      </p:sp>
    </p:spTree>
    <p:extLst>
      <p:ext uri="{BB962C8B-B14F-4D97-AF65-F5344CB8AC3E}">
        <p14:creationId xmlns:p14="http://schemas.microsoft.com/office/powerpoint/2010/main" val="21823206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411</Words>
  <Application>Microsoft Office PowerPoint</Application>
  <PresentationFormat>On-screen Show (16:9)</PresentationFormat>
  <Paragraphs>94</Paragraphs>
  <Slides>12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Calibri</vt:lpstr>
      <vt:lpstr>Symbol</vt:lpstr>
      <vt:lpstr>Wingdings</vt:lpstr>
      <vt:lpstr>Office Theme</vt:lpstr>
      <vt:lpstr>Značaj Forecasting-a u razvoju korporativnog upravljanja</vt:lpstr>
      <vt:lpstr>Značenje i uloga Forecast-a</vt:lpstr>
      <vt:lpstr>Bitni elementi Forecast-a </vt:lpstr>
      <vt:lpstr>Bitni elementi Forecast-a </vt:lpstr>
      <vt:lpstr>Kvalitet Forecast-a</vt:lpstr>
      <vt:lpstr>Kvalitet Forecast-a</vt:lpstr>
      <vt:lpstr>Forecast vs Objave</vt:lpstr>
      <vt:lpstr>Forecast vs Objave</vt:lpstr>
      <vt:lpstr>Weather Forecast</vt:lpstr>
      <vt:lpstr>Weather Forecast</vt:lpstr>
      <vt:lpstr>Primjena Forecast-a na Montenegroberzi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2017-08-01T15:40:51Z</dcterms:created>
  <dcterms:modified xsi:type="dcterms:W3CDTF">2019-07-04T21:38:38Z</dcterms:modified>
</cp:coreProperties>
</file>