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08" r:id="rId1"/>
  </p:sldMasterIdLst>
  <p:notesMasterIdLst>
    <p:notesMasterId r:id="rId15"/>
  </p:notesMasterIdLst>
  <p:sldIdLst>
    <p:sldId id="256" r:id="rId2"/>
    <p:sldId id="279" r:id="rId3"/>
    <p:sldId id="258" r:id="rId4"/>
    <p:sldId id="264" r:id="rId5"/>
    <p:sldId id="266" r:id="rId6"/>
    <p:sldId id="259" r:id="rId7"/>
    <p:sldId id="277" r:id="rId8"/>
    <p:sldId id="260" r:id="rId9"/>
    <p:sldId id="261" r:id="rId10"/>
    <p:sldId id="262" r:id="rId11"/>
    <p:sldId id="263" r:id="rId12"/>
    <p:sldId id="267" r:id="rId13"/>
    <p:sldId id="265"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770"/>
    <p:restoredTop sz="81824"/>
  </p:normalViewPr>
  <p:slideViewPr>
    <p:cSldViewPr snapToGrid="0" snapToObjects="1">
      <p:cViewPr varScale="1">
        <p:scale>
          <a:sx n="91" d="100"/>
          <a:sy n="91" d="100"/>
        </p:scale>
        <p:origin x="1080"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_rels/chart1.xml.rels><?xml version="1.0" encoding="UTF-8" standalone="yes"?>
<Relationships xmlns="http://schemas.openxmlformats.org/package/2006/relationships"><Relationship Id="rId3" Type="http://schemas.openxmlformats.org/officeDocument/2006/relationships/oleObject" Target="Book3"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spPr>
            <a:solidFill>
              <a:schemeClr val="accent1"/>
            </a:solidFill>
            <a:ln>
              <a:noFill/>
            </a:ln>
            <a:effectLst/>
          </c:spPr>
          <c:invertIfNegative val="0"/>
          <c:cat>
            <c:strRef>
              <c:f>Sheet1!$B$21:$B$26</c:f>
              <c:strCache>
                <c:ptCount val="6"/>
                <c:pt idx="0">
                  <c:v>Gubitak opo akcijama AGRK</c:v>
                </c:pt>
                <c:pt idx="2">
                  <c:v>tečaj na švicarskom franku</c:v>
                </c:pt>
                <c:pt idx="3">
                  <c:v>stara devizna štednja</c:v>
                </c:pt>
                <c:pt idx="5">
                  <c:v>stara devizna štednja</c:v>
                </c:pt>
              </c:strCache>
            </c:strRef>
          </c:cat>
          <c:val>
            <c:numRef>
              <c:f>Sheet1!$D$21:$D$26</c:f>
              <c:numCache>
                <c:formatCode>General</c:formatCode>
                <c:ptCount val="6"/>
                <c:pt idx="0">
                  <c:v>427</c:v>
                </c:pt>
                <c:pt idx="1">
                  <c:v>0</c:v>
                </c:pt>
                <c:pt idx="2">
                  <c:v>3000</c:v>
                </c:pt>
                <c:pt idx="3">
                  <c:v>300</c:v>
                </c:pt>
                <c:pt idx="4">
                  <c:v>0</c:v>
                </c:pt>
                <c:pt idx="5">
                  <c:v>1000</c:v>
                </c:pt>
              </c:numCache>
            </c:numRef>
          </c:val>
          <c:extLst>
            <c:ext xmlns:c16="http://schemas.microsoft.com/office/drawing/2014/chart" uri="{C3380CC4-5D6E-409C-BE32-E72D297353CC}">
              <c16:uniqueId val="{00000000-8DB8-BC46-8A01-A4711DFE89C7}"/>
            </c:ext>
          </c:extLst>
        </c:ser>
        <c:dLbls>
          <c:showLegendKey val="0"/>
          <c:showVal val="0"/>
          <c:showCatName val="0"/>
          <c:showSerName val="0"/>
          <c:showPercent val="0"/>
          <c:showBubbleSize val="0"/>
        </c:dLbls>
        <c:gapWidth val="219"/>
        <c:overlap val="-27"/>
        <c:axId val="1233828575"/>
        <c:axId val="1236156847"/>
      </c:barChart>
      <c:catAx>
        <c:axId val="123382857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40" b="0" i="0" u="none" strike="noStrike" kern="1200" baseline="0">
                <a:solidFill>
                  <a:schemeClr val="tx1">
                    <a:lumMod val="65000"/>
                    <a:lumOff val="35000"/>
                  </a:schemeClr>
                </a:solidFill>
                <a:latin typeface="+mn-lt"/>
                <a:ea typeface="+mn-ea"/>
                <a:cs typeface="+mn-cs"/>
              </a:defRPr>
            </a:pPr>
            <a:endParaRPr lang="sr-Latn-RS"/>
          </a:p>
        </c:txPr>
        <c:crossAx val="1236156847"/>
        <c:crosses val="autoZero"/>
        <c:auto val="1"/>
        <c:lblAlgn val="ctr"/>
        <c:lblOffset val="100"/>
        <c:noMultiLvlLbl val="0"/>
      </c:catAx>
      <c:valAx>
        <c:axId val="1236156847"/>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sr-Latn-RS"/>
          </a:p>
        </c:txPr>
        <c:crossAx val="1233828575"/>
        <c:crosses val="autoZero"/>
        <c:crossBetween val="between"/>
      </c:valAx>
      <c:spPr>
        <a:noFill/>
        <a:ln>
          <a:noFill/>
        </a:ln>
        <a:effectLst/>
      </c:spPr>
    </c:plotArea>
    <c:plotVisOnly val="0"/>
    <c:dispBlanksAs val="zero"/>
    <c:showDLblsOverMax val="0"/>
  </c:chart>
  <c:spPr>
    <a:noFill/>
    <a:ln>
      <a:noFill/>
    </a:ln>
    <a:effectLst/>
  </c:spPr>
  <c:txPr>
    <a:bodyPr/>
    <a:lstStyle/>
    <a:p>
      <a:pPr>
        <a:defRPr/>
      </a:pPr>
      <a:endParaRPr lang="sr-Latn-R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sr-Latn-R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1DFBC9A-EF1E-F249-A9DC-F8AB0A697ECC}" type="datetimeFigureOut">
              <a:rPr lang="sr-Latn-RS" smtClean="0"/>
              <a:t>11.7.2019.</a:t>
            </a:fld>
            <a:endParaRPr lang="sr-Latn-R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sr-Latn-R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R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sr-Latn-R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6C7D1AB-6562-3E4B-A64B-AD4322834600}" type="slidenum">
              <a:rPr lang="sr-Latn-RS" smtClean="0"/>
              <a:t>‹#›</a:t>
            </a:fld>
            <a:endParaRPr lang="sr-Latn-RS"/>
          </a:p>
        </p:txBody>
      </p:sp>
    </p:spTree>
    <p:extLst>
      <p:ext uri="{BB962C8B-B14F-4D97-AF65-F5344CB8AC3E}">
        <p14:creationId xmlns:p14="http://schemas.microsoft.com/office/powerpoint/2010/main" val="12817587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r-Latn-RS" dirty="0"/>
          </a:p>
          <a:p>
            <a:endParaRPr lang="sr-Latn-RS" dirty="0"/>
          </a:p>
        </p:txBody>
      </p:sp>
      <p:sp>
        <p:nvSpPr>
          <p:cNvPr id="4" name="Slide Number Placeholder 3"/>
          <p:cNvSpPr>
            <a:spLocks noGrp="1"/>
          </p:cNvSpPr>
          <p:nvPr>
            <p:ph type="sldNum" sz="quarter" idx="5"/>
          </p:nvPr>
        </p:nvSpPr>
        <p:spPr/>
        <p:txBody>
          <a:bodyPr/>
          <a:lstStyle/>
          <a:p>
            <a:fld id="{06C7D1AB-6562-3E4B-A64B-AD4322834600}" type="slidenum">
              <a:rPr lang="sr-Latn-RS" smtClean="0"/>
              <a:t>1</a:t>
            </a:fld>
            <a:endParaRPr lang="sr-Latn-RS"/>
          </a:p>
        </p:txBody>
      </p:sp>
    </p:spTree>
    <p:extLst>
      <p:ext uri="{BB962C8B-B14F-4D97-AF65-F5344CB8AC3E}">
        <p14:creationId xmlns:p14="http://schemas.microsoft.com/office/powerpoint/2010/main" val="11108613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r-Latn-RS" dirty="0"/>
          </a:p>
          <a:p>
            <a:endParaRPr lang="sr-Latn-RS" dirty="0"/>
          </a:p>
          <a:p>
            <a:endParaRPr lang="sr-Latn-RS" dirty="0"/>
          </a:p>
        </p:txBody>
      </p:sp>
      <p:sp>
        <p:nvSpPr>
          <p:cNvPr id="4" name="Slide Number Placeholder 3"/>
          <p:cNvSpPr>
            <a:spLocks noGrp="1"/>
          </p:cNvSpPr>
          <p:nvPr>
            <p:ph type="sldNum" sz="quarter" idx="5"/>
          </p:nvPr>
        </p:nvSpPr>
        <p:spPr/>
        <p:txBody>
          <a:bodyPr/>
          <a:lstStyle/>
          <a:p>
            <a:fld id="{06C7D1AB-6562-3E4B-A64B-AD4322834600}" type="slidenum">
              <a:rPr lang="sr-Latn-RS" smtClean="0"/>
              <a:t>10</a:t>
            </a:fld>
            <a:endParaRPr lang="sr-Latn-RS"/>
          </a:p>
        </p:txBody>
      </p:sp>
    </p:spTree>
    <p:extLst>
      <p:ext uri="{BB962C8B-B14F-4D97-AF65-F5344CB8AC3E}">
        <p14:creationId xmlns:p14="http://schemas.microsoft.com/office/powerpoint/2010/main" val="5117649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r-Latn-RS" dirty="0"/>
          </a:p>
        </p:txBody>
      </p:sp>
      <p:sp>
        <p:nvSpPr>
          <p:cNvPr id="4" name="Slide Number Placeholder 3"/>
          <p:cNvSpPr>
            <a:spLocks noGrp="1"/>
          </p:cNvSpPr>
          <p:nvPr>
            <p:ph type="sldNum" sz="quarter" idx="5"/>
          </p:nvPr>
        </p:nvSpPr>
        <p:spPr/>
        <p:txBody>
          <a:bodyPr/>
          <a:lstStyle/>
          <a:p>
            <a:fld id="{06C7D1AB-6562-3E4B-A64B-AD4322834600}" type="slidenum">
              <a:rPr lang="sr-Latn-RS" smtClean="0"/>
              <a:t>13</a:t>
            </a:fld>
            <a:endParaRPr lang="sr-Latn-RS"/>
          </a:p>
        </p:txBody>
      </p:sp>
    </p:spTree>
    <p:extLst>
      <p:ext uri="{BB962C8B-B14F-4D97-AF65-F5344CB8AC3E}">
        <p14:creationId xmlns:p14="http://schemas.microsoft.com/office/powerpoint/2010/main" val="2885360676"/>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920834" y="1346946"/>
            <a:ext cx="10222992"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920834" y="4299696"/>
            <a:ext cx="10222992"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920834" y="1484779"/>
            <a:ext cx="10222992" cy="2743200"/>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p:cNvGrpSpPr/>
          <p:nvPr/>
        </p:nvGrpSpPr>
        <p:grpSpPr>
          <a:xfrm>
            <a:off x="9649215" y="4068923"/>
            <a:ext cx="1080904" cy="1080902"/>
            <a:chOff x="9685338" y="4460675"/>
            <a:chExt cx="1080904" cy="1080902"/>
          </a:xfrm>
        </p:grpSpPr>
        <p:sp>
          <p:nvSpPr>
            <p:cNvPr id="11" name="Oval 10"/>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white"/>
                </a:solidFill>
                <a:effectLst/>
                <a:uLnTx/>
                <a:uFillTx/>
                <a:latin typeface="Rockwell Extra Bold" pitchFamily="18" charset="0"/>
                <a:ea typeface="+mn-ea"/>
                <a:cs typeface="+mn-cs"/>
              </a:endParaRPr>
            </a:p>
          </p:txBody>
        </p:sp>
        <p:sp>
          <p:nvSpPr>
            <p:cNvPr id="12" name="Oval 11"/>
            <p:cNvSpPr/>
            <p:nvPr/>
          </p:nvSpPr>
          <p:spPr>
            <a:xfrm>
              <a:off x="9793429" y="4568765"/>
              <a:ext cx="864723" cy="864722"/>
            </a:xfrm>
            <a:prstGeom prst="ellipse">
              <a:avLst/>
            </a:prstGeom>
            <a:no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grpSp>
      <p:sp>
        <p:nvSpPr>
          <p:cNvPr id="2" name="Title 1"/>
          <p:cNvSpPr>
            <a:spLocks noGrp="1"/>
          </p:cNvSpPr>
          <p:nvPr>
            <p:ph type="ctrTitle"/>
          </p:nvPr>
        </p:nvSpPr>
        <p:spPr>
          <a:xfrm>
            <a:off x="1051560" y="1432223"/>
            <a:ext cx="9966960" cy="3035808"/>
          </a:xfrm>
        </p:spPr>
        <p:txBody>
          <a:bodyPr anchor="ctr">
            <a:noAutofit/>
          </a:bodyPr>
          <a:lstStyle>
            <a:lvl1pPr algn="l">
              <a:lnSpc>
                <a:spcPct val="80000"/>
              </a:lnSpc>
              <a:defRPr sz="9600" cap="all" baseline="0">
                <a:blipFill dpi="0" rotWithShape="1">
                  <a:blip r:embed="rId4"/>
                  <a:srcRect/>
                  <a:tile tx="6350" ty="-127000" sx="65000" sy="64000" flip="none" algn="tl"/>
                </a:blipFill>
              </a:defRPr>
            </a:lvl1pPr>
          </a:lstStyle>
          <a:p>
            <a:r>
              <a:rPr lang="en-US"/>
              <a:t>Click to edit Master title style</a:t>
            </a:r>
            <a:endParaRPr lang="en-US" dirty="0"/>
          </a:p>
        </p:txBody>
      </p:sp>
      <p:sp>
        <p:nvSpPr>
          <p:cNvPr id="3" name="Subtitle 2"/>
          <p:cNvSpPr>
            <a:spLocks noGrp="1"/>
          </p:cNvSpPr>
          <p:nvPr>
            <p:ph type="subTitle" idx="1"/>
          </p:nvPr>
        </p:nvSpPr>
        <p:spPr>
          <a:xfrm>
            <a:off x="1069848" y="4389120"/>
            <a:ext cx="7891272" cy="1069848"/>
          </a:xfrm>
        </p:spPr>
        <p:txBody>
          <a:bodyPr>
            <a:normAutofit/>
          </a:bodyPr>
          <a:lstStyle>
            <a:lvl1pPr marL="0" indent="0" algn="l">
              <a:buNone/>
              <a:defRPr sz="2200">
                <a:solidFill>
                  <a:schemeClr val="tx1"/>
                </a:solidFill>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FBAA7B75-684A-A342-B285-3CD5C1631658}" type="datetimeFigureOut">
              <a:rPr lang="sr-Latn-RS" smtClean="0"/>
              <a:t>11.7.2019.</a:t>
            </a:fld>
            <a:endParaRPr lang="sr-Latn-RS"/>
          </a:p>
        </p:txBody>
      </p:sp>
      <p:sp>
        <p:nvSpPr>
          <p:cNvPr id="5" name="Footer Placeholder 4"/>
          <p:cNvSpPr>
            <a:spLocks noGrp="1"/>
          </p:cNvSpPr>
          <p:nvPr>
            <p:ph type="ftr" sz="quarter" idx="11"/>
          </p:nvPr>
        </p:nvSpPr>
        <p:spPr/>
        <p:txBody>
          <a:bodyPr/>
          <a:lstStyle/>
          <a:p>
            <a:endParaRPr lang="sr-Latn-RS"/>
          </a:p>
        </p:txBody>
      </p:sp>
      <p:sp>
        <p:nvSpPr>
          <p:cNvPr id="6" name="Slide Number Placeholder 5"/>
          <p:cNvSpPr>
            <a:spLocks noGrp="1"/>
          </p:cNvSpPr>
          <p:nvPr>
            <p:ph type="sldNum" sz="quarter" idx="12"/>
          </p:nvPr>
        </p:nvSpPr>
        <p:spPr>
          <a:xfrm>
            <a:off x="9592733" y="4289334"/>
            <a:ext cx="1193868" cy="640080"/>
          </a:xfrm>
        </p:spPr>
        <p:txBody>
          <a:bodyPr/>
          <a:lstStyle>
            <a:lvl1pPr>
              <a:defRPr sz="2800"/>
            </a:lvl1pPr>
          </a:lstStyle>
          <a:p>
            <a:fld id="{5917B248-B190-6444-87F2-975D1C650A94}" type="slidenum">
              <a:rPr lang="sr-Latn-RS" smtClean="0"/>
              <a:t>‹#›</a:t>
            </a:fld>
            <a:endParaRPr lang="sr-Latn-RS"/>
          </a:p>
        </p:txBody>
      </p:sp>
    </p:spTree>
    <p:extLst>
      <p:ext uri="{BB962C8B-B14F-4D97-AF65-F5344CB8AC3E}">
        <p14:creationId xmlns:p14="http://schemas.microsoft.com/office/powerpoint/2010/main" val="18574042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BAA7B75-684A-A342-B285-3CD5C1631658}" type="datetimeFigureOut">
              <a:rPr lang="sr-Latn-RS" smtClean="0"/>
              <a:t>11.7.2019.</a:t>
            </a:fld>
            <a:endParaRPr lang="sr-Latn-RS"/>
          </a:p>
        </p:txBody>
      </p:sp>
      <p:sp>
        <p:nvSpPr>
          <p:cNvPr id="5" name="Footer Placeholder 4"/>
          <p:cNvSpPr>
            <a:spLocks noGrp="1"/>
          </p:cNvSpPr>
          <p:nvPr>
            <p:ph type="ftr" sz="quarter" idx="11"/>
          </p:nvPr>
        </p:nvSpPr>
        <p:spPr/>
        <p:txBody>
          <a:bodyPr/>
          <a:lstStyle/>
          <a:p>
            <a:endParaRPr lang="sr-Latn-RS"/>
          </a:p>
        </p:txBody>
      </p:sp>
      <p:sp>
        <p:nvSpPr>
          <p:cNvPr id="6" name="Slide Number Placeholder 5"/>
          <p:cNvSpPr>
            <a:spLocks noGrp="1"/>
          </p:cNvSpPr>
          <p:nvPr>
            <p:ph type="sldNum" sz="quarter" idx="12"/>
          </p:nvPr>
        </p:nvSpPr>
        <p:spPr/>
        <p:txBody>
          <a:bodyPr/>
          <a:lstStyle/>
          <a:p>
            <a:fld id="{5917B248-B190-6444-87F2-975D1C650A94}" type="slidenum">
              <a:rPr lang="sr-Latn-RS" smtClean="0"/>
              <a:t>‹#›</a:t>
            </a:fld>
            <a:endParaRPr lang="sr-Latn-RS"/>
          </a:p>
        </p:txBody>
      </p:sp>
    </p:spTree>
    <p:extLst>
      <p:ext uri="{BB962C8B-B14F-4D97-AF65-F5344CB8AC3E}">
        <p14:creationId xmlns:p14="http://schemas.microsoft.com/office/powerpoint/2010/main" val="33403437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533400"/>
            <a:ext cx="2552700" cy="56388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066800" y="533400"/>
            <a:ext cx="7505700" cy="56388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BAA7B75-684A-A342-B285-3CD5C1631658}" type="datetimeFigureOut">
              <a:rPr lang="sr-Latn-RS" smtClean="0"/>
              <a:t>11.7.2019.</a:t>
            </a:fld>
            <a:endParaRPr lang="sr-Latn-RS"/>
          </a:p>
        </p:txBody>
      </p:sp>
      <p:sp>
        <p:nvSpPr>
          <p:cNvPr id="5" name="Footer Placeholder 4"/>
          <p:cNvSpPr>
            <a:spLocks noGrp="1"/>
          </p:cNvSpPr>
          <p:nvPr>
            <p:ph type="ftr" sz="quarter" idx="11"/>
          </p:nvPr>
        </p:nvSpPr>
        <p:spPr/>
        <p:txBody>
          <a:bodyPr/>
          <a:lstStyle/>
          <a:p>
            <a:endParaRPr lang="sr-Latn-RS"/>
          </a:p>
        </p:txBody>
      </p:sp>
      <p:sp>
        <p:nvSpPr>
          <p:cNvPr id="6" name="Slide Number Placeholder 5"/>
          <p:cNvSpPr>
            <a:spLocks noGrp="1"/>
          </p:cNvSpPr>
          <p:nvPr>
            <p:ph type="sldNum" sz="quarter" idx="12"/>
          </p:nvPr>
        </p:nvSpPr>
        <p:spPr/>
        <p:txBody>
          <a:bodyPr/>
          <a:lstStyle/>
          <a:p>
            <a:fld id="{5917B248-B190-6444-87F2-975D1C650A94}" type="slidenum">
              <a:rPr lang="sr-Latn-RS" smtClean="0"/>
              <a:t>‹#›</a:t>
            </a:fld>
            <a:endParaRPr lang="sr-Latn-RS"/>
          </a:p>
        </p:txBody>
      </p:sp>
    </p:spTree>
    <p:extLst>
      <p:ext uri="{BB962C8B-B14F-4D97-AF65-F5344CB8AC3E}">
        <p14:creationId xmlns:p14="http://schemas.microsoft.com/office/powerpoint/2010/main" val="20280478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BAA7B75-684A-A342-B285-3CD5C1631658}" type="datetimeFigureOut">
              <a:rPr lang="sr-Latn-RS" smtClean="0"/>
              <a:t>11.7.2019.</a:t>
            </a:fld>
            <a:endParaRPr lang="sr-Latn-RS"/>
          </a:p>
        </p:txBody>
      </p:sp>
      <p:sp>
        <p:nvSpPr>
          <p:cNvPr id="5" name="Footer Placeholder 4"/>
          <p:cNvSpPr>
            <a:spLocks noGrp="1"/>
          </p:cNvSpPr>
          <p:nvPr>
            <p:ph type="ftr" sz="quarter" idx="11"/>
          </p:nvPr>
        </p:nvSpPr>
        <p:spPr/>
        <p:txBody>
          <a:bodyPr/>
          <a:lstStyle/>
          <a:p>
            <a:endParaRPr lang="sr-Latn-RS"/>
          </a:p>
        </p:txBody>
      </p:sp>
      <p:sp>
        <p:nvSpPr>
          <p:cNvPr id="6" name="Slide Number Placeholder 5"/>
          <p:cNvSpPr>
            <a:spLocks noGrp="1"/>
          </p:cNvSpPr>
          <p:nvPr>
            <p:ph type="sldNum" sz="quarter" idx="12"/>
          </p:nvPr>
        </p:nvSpPr>
        <p:spPr/>
        <p:txBody>
          <a:bodyPr/>
          <a:lstStyle/>
          <a:p>
            <a:fld id="{5917B248-B190-6444-87F2-975D1C650A94}" type="slidenum">
              <a:rPr lang="sr-Latn-RS" smtClean="0"/>
              <a:t>‹#›</a:t>
            </a:fld>
            <a:endParaRPr lang="sr-Latn-RS"/>
          </a:p>
        </p:txBody>
      </p:sp>
    </p:spTree>
    <p:extLst>
      <p:ext uri="{BB962C8B-B14F-4D97-AF65-F5344CB8AC3E}">
        <p14:creationId xmlns:p14="http://schemas.microsoft.com/office/powerpoint/2010/main" val="4463824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0" y="4917989"/>
            <a:ext cx="12192000" cy="1940010"/>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167128" y="1225296"/>
            <a:ext cx="9281160" cy="3520440"/>
          </a:xfrm>
        </p:spPr>
        <p:txBody>
          <a:bodyPr anchor="ctr">
            <a:normAutofit/>
          </a:bodyPr>
          <a:lstStyle>
            <a:lvl1pPr>
              <a:lnSpc>
                <a:spcPct val="80000"/>
              </a:lnSpc>
              <a:defRPr sz="8000" b="0"/>
            </a:lvl1pPr>
          </a:lstStyle>
          <a:p>
            <a:r>
              <a:rPr lang="en-US"/>
              <a:t>Click to edit Master title style</a:t>
            </a:r>
            <a:endParaRPr lang="en-US" dirty="0"/>
          </a:p>
        </p:txBody>
      </p:sp>
      <p:sp>
        <p:nvSpPr>
          <p:cNvPr id="3" name="Text Placeholder 2"/>
          <p:cNvSpPr>
            <a:spLocks noGrp="1"/>
          </p:cNvSpPr>
          <p:nvPr>
            <p:ph type="body" idx="1"/>
          </p:nvPr>
        </p:nvSpPr>
        <p:spPr>
          <a:xfrm>
            <a:off x="2165774" y="5020056"/>
            <a:ext cx="9052560" cy="1066800"/>
          </a:xfrm>
        </p:spPr>
        <p:txBody>
          <a:bodyPr anchor="t">
            <a:normAutofit/>
          </a:bodyPr>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8593667" y="6272784"/>
            <a:ext cx="2644309" cy="365125"/>
          </a:xfrm>
        </p:spPr>
        <p:txBody>
          <a:bodyPr/>
          <a:lstStyle/>
          <a:p>
            <a:fld id="{FBAA7B75-684A-A342-B285-3CD5C1631658}" type="datetimeFigureOut">
              <a:rPr lang="sr-Latn-RS" smtClean="0"/>
              <a:t>11.7.2019.</a:t>
            </a:fld>
            <a:endParaRPr lang="sr-Latn-RS"/>
          </a:p>
        </p:txBody>
      </p:sp>
      <p:sp>
        <p:nvSpPr>
          <p:cNvPr id="5" name="Footer Placeholder 4"/>
          <p:cNvSpPr>
            <a:spLocks noGrp="1"/>
          </p:cNvSpPr>
          <p:nvPr>
            <p:ph type="ftr" sz="quarter" idx="11"/>
          </p:nvPr>
        </p:nvSpPr>
        <p:spPr>
          <a:xfrm>
            <a:off x="2182708" y="6272784"/>
            <a:ext cx="6327648" cy="365125"/>
          </a:xfrm>
        </p:spPr>
        <p:txBody>
          <a:bodyPr/>
          <a:lstStyle/>
          <a:p>
            <a:endParaRPr lang="sr-Latn-RS"/>
          </a:p>
        </p:txBody>
      </p:sp>
      <p:grpSp>
        <p:nvGrpSpPr>
          <p:cNvPr id="8" name="Group 7"/>
          <p:cNvGrpSpPr/>
          <p:nvPr/>
        </p:nvGrpSpPr>
        <p:grpSpPr>
          <a:xfrm>
            <a:off x="897399" y="2325848"/>
            <a:ext cx="1080904" cy="1080902"/>
            <a:chOff x="9685338" y="4460675"/>
            <a:chExt cx="1080904" cy="1080902"/>
          </a:xfrm>
        </p:grpSpPr>
        <p:sp>
          <p:nvSpPr>
            <p:cNvPr id="9" name="Oval 8"/>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white"/>
                </a:solidFill>
                <a:effectLst/>
                <a:uLnTx/>
                <a:uFillTx/>
                <a:latin typeface="Rockwell Extra Bold" pitchFamily="18" charset="0"/>
                <a:ea typeface="+mn-ea"/>
                <a:cs typeface="+mn-cs"/>
              </a:endParaRPr>
            </a:p>
          </p:txBody>
        </p:sp>
        <p:sp>
          <p:nvSpPr>
            <p:cNvPr id="10" name="Oval 9"/>
            <p:cNvSpPr/>
            <p:nvPr/>
          </p:nvSpPr>
          <p:spPr>
            <a:xfrm>
              <a:off x="9793429" y="4568765"/>
              <a:ext cx="864723" cy="864722"/>
            </a:xfrm>
            <a:prstGeom prst="ellipse">
              <a:avLst/>
            </a:prstGeom>
            <a:no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grpSp>
      <p:sp>
        <p:nvSpPr>
          <p:cNvPr id="6" name="Slide Number Placeholder 5"/>
          <p:cNvSpPr>
            <a:spLocks noGrp="1"/>
          </p:cNvSpPr>
          <p:nvPr>
            <p:ph type="sldNum" sz="quarter" idx="12"/>
          </p:nvPr>
        </p:nvSpPr>
        <p:spPr>
          <a:xfrm>
            <a:off x="843702" y="2506133"/>
            <a:ext cx="1188298" cy="720332"/>
          </a:xfrm>
        </p:spPr>
        <p:txBody>
          <a:bodyPr/>
          <a:lstStyle>
            <a:lvl1pPr>
              <a:defRPr sz="2800"/>
            </a:lvl1pPr>
          </a:lstStyle>
          <a:p>
            <a:fld id="{5917B248-B190-6444-87F2-975D1C650A94}" type="slidenum">
              <a:rPr lang="sr-Latn-RS" smtClean="0"/>
              <a:t>‹#›</a:t>
            </a:fld>
            <a:endParaRPr lang="sr-Latn-RS"/>
          </a:p>
        </p:txBody>
      </p:sp>
    </p:spTree>
    <p:extLst>
      <p:ext uri="{BB962C8B-B14F-4D97-AF65-F5344CB8AC3E}">
        <p14:creationId xmlns:p14="http://schemas.microsoft.com/office/powerpoint/2010/main" val="27846315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069848" y="2194560"/>
            <a:ext cx="4754880" cy="3977640"/>
          </a:xfrm>
        </p:spPr>
        <p:txBody>
          <a:bodyPr/>
          <a:lstStyle>
            <a:lvl1pPr>
              <a:defRPr sz="2000"/>
            </a:lvl1pPr>
            <a:lvl2pPr>
              <a:defRPr sz="18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364224" y="2194560"/>
            <a:ext cx="4754880" cy="3977640"/>
          </a:xfrm>
        </p:spPr>
        <p:txBody>
          <a:bodyPr/>
          <a:lstStyle>
            <a:lvl1pPr>
              <a:defRPr sz="2000"/>
            </a:lvl1pPr>
            <a:lvl2pPr>
              <a:defRPr sz="18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FBAA7B75-684A-A342-B285-3CD5C1631658}" type="datetimeFigureOut">
              <a:rPr lang="sr-Latn-RS" smtClean="0"/>
              <a:t>11.7.2019.</a:t>
            </a:fld>
            <a:endParaRPr lang="sr-Latn-RS"/>
          </a:p>
        </p:txBody>
      </p:sp>
      <p:sp>
        <p:nvSpPr>
          <p:cNvPr id="6" name="Footer Placeholder 5"/>
          <p:cNvSpPr>
            <a:spLocks noGrp="1"/>
          </p:cNvSpPr>
          <p:nvPr>
            <p:ph type="ftr" sz="quarter" idx="11"/>
          </p:nvPr>
        </p:nvSpPr>
        <p:spPr/>
        <p:txBody>
          <a:bodyPr/>
          <a:lstStyle/>
          <a:p>
            <a:endParaRPr lang="sr-Latn-RS"/>
          </a:p>
        </p:txBody>
      </p:sp>
      <p:sp>
        <p:nvSpPr>
          <p:cNvPr id="7" name="Slide Number Placeholder 6"/>
          <p:cNvSpPr>
            <a:spLocks noGrp="1"/>
          </p:cNvSpPr>
          <p:nvPr>
            <p:ph type="sldNum" sz="quarter" idx="12"/>
          </p:nvPr>
        </p:nvSpPr>
        <p:spPr/>
        <p:txBody>
          <a:bodyPr/>
          <a:lstStyle/>
          <a:p>
            <a:fld id="{5917B248-B190-6444-87F2-975D1C650A94}" type="slidenum">
              <a:rPr lang="sr-Latn-RS" smtClean="0"/>
              <a:t>‹#›</a:t>
            </a:fld>
            <a:endParaRPr lang="sr-Latn-RS"/>
          </a:p>
        </p:txBody>
      </p:sp>
    </p:spTree>
    <p:extLst>
      <p:ext uri="{BB962C8B-B14F-4D97-AF65-F5344CB8AC3E}">
        <p14:creationId xmlns:p14="http://schemas.microsoft.com/office/powerpoint/2010/main" val="16761454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066800" y="2048256"/>
            <a:ext cx="475488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69848" y="2743200"/>
            <a:ext cx="475488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364224" y="2048256"/>
            <a:ext cx="475488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364224" y="2743200"/>
            <a:ext cx="475488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FBAA7B75-684A-A342-B285-3CD5C1631658}" type="datetimeFigureOut">
              <a:rPr lang="sr-Latn-RS" smtClean="0"/>
              <a:t>11.7.2019.</a:t>
            </a:fld>
            <a:endParaRPr lang="sr-Latn-RS"/>
          </a:p>
        </p:txBody>
      </p:sp>
      <p:sp>
        <p:nvSpPr>
          <p:cNvPr id="8" name="Footer Placeholder 7"/>
          <p:cNvSpPr>
            <a:spLocks noGrp="1"/>
          </p:cNvSpPr>
          <p:nvPr>
            <p:ph type="ftr" sz="quarter" idx="11"/>
          </p:nvPr>
        </p:nvSpPr>
        <p:spPr/>
        <p:txBody>
          <a:bodyPr/>
          <a:lstStyle/>
          <a:p>
            <a:endParaRPr lang="sr-Latn-RS"/>
          </a:p>
        </p:txBody>
      </p:sp>
      <p:sp>
        <p:nvSpPr>
          <p:cNvPr id="9" name="Slide Number Placeholder 8"/>
          <p:cNvSpPr>
            <a:spLocks noGrp="1"/>
          </p:cNvSpPr>
          <p:nvPr>
            <p:ph type="sldNum" sz="quarter" idx="12"/>
          </p:nvPr>
        </p:nvSpPr>
        <p:spPr/>
        <p:txBody>
          <a:bodyPr/>
          <a:lstStyle/>
          <a:p>
            <a:fld id="{5917B248-B190-6444-87F2-975D1C650A94}" type="slidenum">
              <a:rPr lang="sr-Latn-RS" smtClean="0"/>
              <a:t>‹#›</a:t>
            </a:fld>
            <a:endParaRPr lang="sr-Latn-RS"/>
          </a:p>
        </p:txBody>
      </p:sp>
      <p:sp>
        <p:nvSpPr>
          <p:cNvPr id="10" name="Title 9"/>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31083498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FBAA7B75-684A-A342-B285-3CD5C1631658}" type="datetimeFigureOut">
              <a:rPr lang="sr-Latn-RS" smtClean="0"/>
              <a:t>11.7.2019.</a:t>
            </a:fld>
            <a:endParaRPr lang="sr-Latn-RS"/>
          </a:p>
        </p:txBody>
      </p:sp>
      <p:sp>
        <p:nvSpPr>
          <p:cNvPr id="4" name="Footer Placeholder 3"/>
          <p:cNvSpPr>
            <a:spLocks noGrp="1"/>
          </p:cNvSpPr>
          <p:nvPr>
            <p:ph type="ftr" sz="quarter" idx="11"/>
          </p:nvPr>
        </p:nvSpPr>
        <p:spPr/>
        <p:txBody>
          <a:bodyPr/>
          <a:lstStyle/>
          <a:p>
            <a:endParaRPr lang="sr-Latn-RS"/>
          </a:p>
        </p:txBody>
      </p:sp>
      <p:sp>
        <p:nvSpPr>
          <p:cNvPr id="5" name="Slide Number Placeholder 4"/>
          <p:cNvSpPr>
            <a:spLocks noGrp="1"/>
          </p:cNvSpPr>
          <p:nvPr>
            <p:ph type="sldNum" sz="quarter" idx="12"/>
          </p:nvPr>
        </p:nvSpPr>
        <p:spPr/>
        <p:txBody>
          <a:bodyPr/>
          <a:lstStyle/>
          <a:p>
            <a:fld id="{5917B248-B190-6444-87F2-975D1C650A94}" type="slidenum">
              <a:rPr lang="sr-Latn-RS" smtClean="0"/>
              <a:t>‹#›</a:t>
            </a:fld>
            <a:endParaRPr lang="sr-Latn-RS"/>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1058298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BAA7B75-684A-A342-B285-3CD5C1631658}" type="datetimeFigureOut">
              <a:rPr lang="sr-Latn-RS" smtClean="0"/>
              <a:t>11.7.2019.</a:t>
            </a:fld>
            <a:endParaRPr lang="sr-Latn-RS"/>
          </a:p>
        </p:txBody>
      </p:sp>
      <p:sp>
        <p:nvSpPr>
          <p:cNvPr id="3" name="Footer Placeholder 2"/>
          <p:cNvSpPr>
            <a:spLocks noGrp="1"/>
          </p:cNvSpPr>
          <p:nvPr>
            <p:ph type="ftr" sz="quarter" idx="11"/>
          </p:nvPr>
        </p:nvSpPr>
        <p:spPr/>
        <p:txBody>
          <a:bodyPr/>
          <a:lstStyle/>
          <a:p>
            <a:endParaRPr lang="sr-Latn-RS"/>
          </a:p>
        </p:txBody>
      </p:sp>
      <p:sp>
        <p:nvSpPr>
          <p:cNvPr id="4" name="Slide Number Placeholder 3"/>
          <p:cNvSpPr>
            <a:spLocks noGrp="1"/>
          </p:cNvSpPr>
          <p:nvPr>
            <p:ph type="sldNum" sz="quarter" idx="12"/>
          </p:nvPr>
        </p:nvSpPr>
        <p:spPr/>
        <p:txBody>
          <a:bodyPr/>
          <a:lstStyle/>
          <a:p>
            <a:fld id="{5917B248-B190-6444-87F2-975D1C650A94}" type="slidenum">
              <a:rPr lang="sr-Latn-RS" smtClean="0"/>
              <a:t>‹#›</a:t>
            </a:fld>
            <a:endParaRPr lang="sr-Latn-RS"/>
          </a:p>
        </p:txBody>
      </p:sp>
    </p:spTree>
    <p:extLst>
      <p:ext uri="{BB962C8B-B14F-4D97-AF65-F5344CB8AC3E}">
        <p14:creationId xmlns:p14="http://schemas.microsoft.com/office/powerpoint/2010/main" val="24387879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8303740" y="0"/>
            <a:ext cx="3888259" cy="68579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549640" y="685800"/>
            <a:ext cx="3200400" cy="1737360"/>
          </a:xfrm>
        </p:spPr>
        <p:txBody>
          <a:bodyPr anchor="b">
            <a:normAutofit/>
          </a:bodyPr>
          <a:lstStyle>
            <a:lvl1pPr>
              <a:defRPr sz="3200" b="1"/>
            </a:lvl1pPr>
          </a:lstStyle>
          <a:p>
            <a:r>
              <a:rPr lang="en-US"/>
              <a:t>Click to edit Master title style</a:t>
            </a:r>
            <a:endParaRPr lang="en-US" dirty="0"/>
          </a:p>
        </p:txBody>
      </p:sp>
      <p:sp>
        <p:nvSpPr>
          <p:cNvPr id="3" name="Content Placeholder 2"/>
          <p:cNvSpPr>
            <a:spLocks noGrp="1"/>
          </p:cNvSpPr>
          <p:nvPr>
            <p:ph idx="1"/>
          </p:nvPr>
        </p:nvSpPr>
        <p:spPr>
          <a:xfrm>
            <a:off x="838200" y="685800"/>
            <a:ext cx="6711696" cy="5020056"/>
          </a:xfrm>
        </p:spPr>
        <p:txBody>
          <a:bodyPr/>
          <a:lstStyle>
            <a:lvl1pPr>
              <a:defRPr sz="2000"/>
            </a:lvl1pPr>
            <a:lvl2pPr>
              <a:defRPr sz="1800"/>
            </a:lvl2pPr>
            <a:lvl3pPr>
              <a:defRPr sz="1600"/>
            </a:lvl3pPr>
            <a:lvl4pPr>
              <a:defRPr sz="1600"/>
            </a:lvl4pPr>
            <a:lvl5pPr>
              <a:defRPr sz="16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549640" y="2423160"/>
            <a:ext cx="3200400" cy="3291840"/>
          </a:xfrm>
        </p:spPr>
        <p:txBody>
          <a:bodyPr>
            <a:normAutofit/>
          </a:bodyPr>
          <a:lstStyle>
            <a:lvl1pPr marL="0" indent="0">
              <a:lnSpc>
                <a:spcPct val="100000"/>
              </a:lnSpc>
              <a:spcBef>
                <a:spcPts val="1000"/>
              </a:spcBef>
              <a:buNone/>
              <a:defRPr sz="1400">
                <a:solidFill>
                  <a:schemeClr val="accent1">
                    <a:lumMod val="7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FBAA7B75-684A-A342-B285-3CD5C1631658}" type="datetimeFigureOut">
              <a:rPr lang="sr-Latn-RS" smtClean="0"/>
              <a:t>11.7.2019.</a:t>
            </a:fld>
            <a:endParaRPr lang="sr-Latn-RS"/>
          </a:p>
        </p:txBody>
      </p:sp>
      <p:sp>
        <p:nvSpPr>
          <p:cNvPr id="6" name="Footer Placeholder 5"/>
          <p:cNvSpPr>
            <a:spLocks noGrp="1"/>
          </p:cNvSpPr>
          <p:nvPr>
            <p:ph type="ftr" sz="quarter" idx="11"/>
          </p:nvPr>
        </p:nvSpPr>
        <p:spPr/>
        <p:txBody>
          <a:bodyPr/>
          <a:lstStyle/>
          <a:p>
            <a:endParaRPr lang="sr-Latn-RS"/>
          </a:p>
        </p:txBody>
      </p:sp>
      <p:grpSp>
        <p:nvGrpSpPr>
          <p:cNvPr id="9" name="Group 8"/>
          <p:cNvGrpSpPr>
            <a:grpSpLocks noChangeAspect="1"/>
          </p:cNvGrpSpPr>
          <p:nvPr/>
        </p:nvGrpSpPr>
        <p:grpSpPr>
          <a:xfrm>
            <a:off x="11401725" y="6229681"/>
            <a:ext cx="457200" cy="457200"/>
            <a:chOff x="11361456" y="6195813"/>
            <a:chExt cx="548640" cy="548640"/>
          </a:xfrm>
        </p:grpSpPr>
        <p:sp>
          <p:nvSpPr>
            <p:cNvPr id="10" name="Oval 9"/>
            <p:cNvSpPr/>
            <p:nvPr/>
          </p:nvSpPr>
          <p:spPr>
            <a:xfrm>
              <a:off x="11361456" y="6195813"/>
              <a:ext cx="548640" cy="548640"/>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white"/>
                </a:solidFill>
                <a:effectLst/>
                <a:uLnTx/>
                <a:uFillTx/>
                <a:latin typeface="Rockwell Extra Bold" pitchFamily="18" charset="0"/>
                <a:ea typeface="+mn-ea"/>
                <a:cs typeface="+mn-cs"/>
              </a:endParaRPr>
            </a:p>
          </p:txBody>
        </p:sp>
        <p:sp>
          <p:nvSpPr>
            <p:cNvPr id="11" name="Oval 10"/>
            <p:cNvSpPr/>
            <p:nvPr/>
          </p:nvSpPr>
          <p:spPr>
            <a:xfrm>
              <a:off x="11396488" y="6230844"/>
              <a:ext cx="478576" cy="478578"/>
            </a:xfrm>
            <a:prstGeom prst="ellipse">
              <a:avLst/>
            </a:prstGeom>
            <a:noFill/>
            <a:ln w="127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grpSp>
      <p:sp>
        <p:nvSpPr>
          <p:cNvPr id="7" name="Slide Number Placeholder 6"/>
          <p:cNvSpPr>
            <a:spLocks noGrp="1"/>
          </p:cNvSpPr>
          <p:nvPr>
            <p:ph type="sldNum" sz="quarter" idx="12"/>
          </p:nvPr>
        </p:nvSpPr>
        <p:spPr/>
        <p:txBody>
          <a:bodyPr/>
          <a:lstStyle/>
          <a:p>
            <a:fld id="{5917B248-B190-6444-87F2-975D1C650A94}" type="slidenum">
              <a:rPr lang="sr-Latn-RS" smtClean="0"/>
              <a:t>‹#›</a:t>
            </a:fld>
            <a:endParaRPr lang="sr-Latn-RS"/>
          </a:p>
        </p:txBody>
      </p:sp>
    </p:spTree>
    <p:extLst>
      <p:ext uri="{BB962C8B-B14F-4D97-AF65-F5344CB8AC3E}">
        <p14:creationId xmlns:p14="http://schemas.microsoft.com/office/powerpoint/2010/main" val="42644798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1" name="Rectangle 10"/>
          <p:cNvSpPr/>
          <p:nvPr/>
        </p:nvSpPr>
        <p:spPr>
          <a:xfrm>
            <a:off x="8303740" y="0"/>
            <a:ext cx="3888259" cy="68579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549640" y="685800"/>
            <a:ext cx="3200400" cy="1737360"/>
          </a:xfrm>
        </p:spPr>
        <p:txBody>
          <a:bodyPr anchor="b">
            <a:normAutofit/>
          </a:bodyPr>
          <a:lstStyle>
            <a:lvl1pPr>
              <a:defRPr sz="3200" b="1"/>
            </a:lvl1pPr>
          </a:lstStyle>
          <a:p>
            <a:r>
              <a:rPr lang="en-US"/>
              <a:t>Click to edit Master title style</a:t>
            </a:r>
            <a:endParaRPr lang="en-US" dirty="0"/>
          </a:p>
        </p:txBody>
      </p:sp>
      <p:sp>
        <p:nvSpPr>
          <p:cNvPr id="3" name="Picture Placeholder 2"/>
          <p:cNvSpPr>
            <a:spLocks noGrp="1"/>
          </p:cNvSpPr>
          <p:nvPr>
            <p:ph type="pic" idx="1"/>
          </p:nvPr>
        </p:nvSpPr>
        <p:spPr>
          <a:xfrm>
            <a:off x="0" y="0"/>
            <a:ext cx="8303740" cy="6858000"/>
          </a:xfrm>
          <a:solidFill>
            <a:schemeClr val="tx2">
              <a:lumMod val="20000"/>
              <a:lumOff val="80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549640" y="2423160"/>
            <a:ext cx="3200400" cy="3291840"/>
          </a:xfrm>
        </p:spPr>
        <p:txBody>
          <a:bodyPr>
            <a:normAutofit/>
          </a:bodyPr>
          <a:lstStyle>
            <a:lvl1pPr marL="0" indent="0">
              <a:lnSpc>
                <a:spcPct val="100000"/>
              </a:lnSpc>
              <a:spcBef>
                <a:spcPts val="1000"/>
              </a:spcBef>
              <a:buNone/>
              <a:defRPr sz="1400">
                <a:solidFill>
                  <a:schemeClr val="accent1">
                    <a:lumMod val="7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FBAA7B75-684A-A342-B285-3CD5C1631658}" type="datetimeFigureOut">
              <a:rPr lang="sr-Latn-RS" smtClean="0"/>
              <a:t>11.7.2019.</a:t>
            </a:fld>
            <a:endParaRPr lang="sr-Latn-RS"/>
          </a:p>
        </p:txBody>
      </p:sp>
      <p:grpSp>
        <p:nvGrpSpPr>
          <p:cNvPr id="8" name="Group 7"/>
          <p:cNvGrpSpPr>
            <a:grpSpLocks noChangeAspect="1"/>
          </p:cNvGrpSpPr>
          <p:nvPr/>
        </p:nvGrpSpPr>
        <p:grpSpPr>
          <a:xfrm>
            <a:off x="11401725" y="6229681"/>
            <a:ext cx="457200" cy="457200"/>
            <a:chOff x="11361456" y="6195813"/>
            <a:chExt cx="548640" cy="548640"/>
          </a:xfrm>
        </p:grpSpPr>
        <p:sp>
          <p:nvSpPr>
            <p:cNvPr id="9" name="Oval 8"/>
            <p:cNvSpPr/>
            <p:nvPr/>
          </p:nvSpPr>
          <p:spPr>
            <a:xfrm>
              <a:off x="11361456" y="6195813"/>
              <a:ext cx="548640" cy="548640"/>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white"/>
                </a:solidFill>
                <a:effectLst/>
                <a:uLnTx/>
                <a:uFillTx/>
                <a:latin typeface="Rockwell Extra Bold" pitchFamily="18" charset="0"/>
                <a:ea typeface="+mn-ea"/>
                <a:cs typeface="+mn-cs"/>
              </a:endParaRPr>
            </a:p>
          </p:txBody>
        </p:sp>
        <p:sp>
          <p:nvSpPr>
            <p:cNvPr id="10" name="Oval 9"/>
            <p:cNvSpPr/>
            <p:nvPr/>
          </p:nvSpPr>
          <p:spPr>
            <a:xfrm>
              <a:off x="11396488" y="6230844"/>
              <a:ext cx="478576" cy="478578"/>
            </a:xfrm>
            <a:prstGeom prst="ellipse">
              <a:avLst/>
            </a:prstGeom>
            <a:noFill/>
            <a:ln w="127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grpSp>
      <p:sp>
        <p:nvSpPr>
          <p:cNvPr id="7" name="Slide Number Placeholder 6"/>
          <p:cNvSpPr>
            <a:spLocks noGrp="1"/>
          </p:cNvSpPr>
          <p:nvPr>
            <p:ph type="sldNum" sz="quarter" idx="12"/>
          </p:nvPr>
        </p:nvSpPr>
        <p:spPr/>
        <p:txBody>
          <a:bodyPr/>
          <a:lstStyle/>
          <a:p>
            <a:fld id="{5917B248-B190-6444-87F2-975D1C650A94}" type="slidenum">
              <a:rPr lang="sr-Latn-RS" smtClean="0"/>
              <a:t>‹#›</a:t>
            </a:fld>
            <a:endParaRPr lang="sr-Latn-RS"/>
          </a:p>
        </p:txBody>
      </p:sp>
    </p:spTree>
    <p:extLst>
      <p:ext uri="{BB962C8B-B14F-4D97-AF65-F5344CB8AC3E}">
        <p14:creationId xmlns:p14="http://schemas.microsoft.com/office/powerpoint/2010/main" val="32894998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microsoft.com/office/2007/relationships/hdphoto" Target="../media/hdphoto1.wdp"/></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69848" y="484632"/>
            <a:ext cx="10058400" cy="1609344"/>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069848" y="2121408"/>
            <a:ext cx="10058400" cy="405079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964424" y="6272784"/>
            <a:ext cx="3273552" cy="365125"/>
          </a:xfrm>
          <a:prstGeom prst="rect">
            <a:avLst/>
          </a:prstGeom>
        </p:spPr>
        <p:txBody>
          <a:bodyPr vert="horz" lIns="91440" tIns="45720" rIns="91440" bIns="45720" rtlCol="0" anchor="ctr"/>
          <a:lstStyle>
            <a:lvl1pPr algn="r">
              <a:defRPr sz="1100">
                <a:solidFill>
                  <a:schemeClr val="tx2"/>
                </a:solidFill>
              </a:defRPr>
            </a:lvl1pPr>
          </a:lstStyle>
          <a:p>
            <a:fld id="{FBAA7B75-684A-A342-B285-3CD5C1631658}" type="datetimeFigureOut">
              <a:rPr lang="sr-Latn-RS" smtClean="0"/>
              <a:t>11.7.2019.</a:t>
            </a:fld>
            <a:endParaRPr lang="sr-Latn-RS"/>
          </a:p>
        </p:txBody>
      </p:sp>
      <p:sp>
        <p:nvSpPr>
          <p:cNvPr id="5" name="Footer Placeholder 4"/>
          <p:cNvSpPr>
            <a:spLocks noGrp="1"/>
          </p:cNvSpPr>
          <p:nvPr>
            <p:ph type="ftr" sz="quarter" idx="3"/>
          </p:nvPr>
        </p:nvSpPr>
        <p:spPr>
          <a:xfrm>
            <a:off x="1088136" y="6272784"/>
            <a:ext cx="6327648" cy="365125"/>
          </a:xfrm>
          <a:prstGeom prst="rect">
            <a:avLst/>
          </a:prstGeom>
        </p:spPr>
        <p:txBody>
          <a:bodyPr vert="horz" lIns="91440" tIns="45720" rIns="91440" bIns="45720" rtlCol="0" anchor="ctr"/>
          <a:lstStyle>
            <a:lvl1pPr algn="l">
              <a:defRPr sz="1100">
                <a:solidFill>
                  <a:schemeClr val="tx2"/>
                </a:solidFill>
              </a:defRPr>
            </a:lvl1pPr>
          </a:lstStyle>
          <a:p>
            <a:endParaRPr lang="sr-Latn-RS"/>
          </a:p>
        </p:txBody>
      </p:sp>
      <p:grpSp>
        <p:nvGrpSpPr>
          <p:cNvPr id="7" name="Group 6"/>
          <p:cNvGrpSpPr>
            <a:grpSpLocks noChangeAspect="1"/>
          </p:cNvGrpSpPr>
          <p:nvPr/>
        </p:nvGrpSpPr>
        <p:grpSpPr>
          <a:xfrm>
            <a:off x="11401725" y="6229681"/>
            <a:ext cx="457200" cy="457200"/>
            <a:chOff x="11361456" y="6195813"/>
            <a:chExt cx="548640" cy="548640"/>
          </a:xfrm>
        </p:grpSpPr>
        <p:sp>
          <p:nvSpPr>
            <p:cNvPr id="8" name="Oval 7"/>
            <p:cNvSpPr/>
            <p:nvPr/>
          </p:nvSpPr>
          <p:spPr>
            <a:xfrm>
              <a:off x="11361456" y="6195813"/>
              <a:ext cx="548640" cy="548640"/>
            </a:xfrm>
            <a:prstGeom prst="ellipse">
              <a:avLst/>
            </a:prstGeom>
            <a:blipFill dpi="0" rotWithShape="1">
              <a:blip r:embed="rId13">
                <a:duotone>
                  <a:schemeClr val="accent1">
                    <a:shade val="45000"/>
                    <a:satMod val="135000"/>
                  </a:schemeClr>
                  <a:prstClr val="white"/>
                </a:duotone>
                <a:extLst>
                  <a:ext uri="{BEBA8EAE-BF5A-486C-A8C5-ECC9F3942E4B}">
                    <a14:imgProps xmlns:a14="http://schemas.microsoft.com/office/drawing/2010/main">
                      <a14:imgLayer r:embed="rId14">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white"/>
                </a:solidFill>
                <a:effectLst/>
                <a:uLnTx/>
                <a:uFillTx/>
                <a:latin typeface="Rockwell Extra Bold" pitchFamily="18" charset="0"/>
                <a:ea typeface="+mn-ea"/>
                <a:cs typeface="+mn-cs"/>
              </a:endParaRPr>
            </a:p>
          </p:txBody>
        </p:sp>
        <p:sp>
          <p:nvSpPr>
            <p:cNvPr id="9" name="Oval 8"/>
            <p:cNvSpPr/>
            <p:nvPr/>
          </p:nvSpPr>
          <p:spPr>
            <a:xfrm>
              <a:off x="11396488" y="6230844"/>
              <a:ext cx="478576" cy="478578"/>
            </a:xfrm>
            <a:prstGeom prst="ellipse">
              <a:avLst/>
            </a:prstGeom>
            <a:noFill/>
            <a:ln w="12700"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grpSp>
      <p:sp>
        <p:nvSpPr>
          <p:cNvPr id="6" name="Slide Number Placeholder 5"/>
          <p:cNvSpPr>
            <a:spLocks noGrp="1"/>
          </p:cNvSpPr>
          <p:nvPr>
            <p:ph type="sldNum" sz="quarter" idx="4"/>
          </p:nvPr>
        </p:nvSpPr>
        <p:spPr>
          <a:xfrm>
            <a:off x="11311128" y="6272784"/>
            <a:ext cx="640080" cy="365125"/>
          </a:xfrm>
          <a:prstGeom prst="rect">
            <a:avLst/>
          </a:prstGeom>
        </p:spPr>
        <p:txBody>
          <a:bodyPr vert="horz" lIns="91440" tIns="45720" rIns="91440" bIns="45720" rtlCol="0" anchor="ctr"/>
          <a:lstStyle>
            <a:lvl1pPr algn="ctr">
              <a:defRPr sz="1400" b="1">
                <a:solidFill>
                  <a:srgbClr val="FFFFFF"/>
                </a:solidFill>
                <a:latin typeface="+mj-lt"/>
              </a:defRPr>
            </a:lvl1pPr>
          </a:lstStyle>
          <a:p>
            <a:fld id="{5917B248-B190-6444-87F2-975D1C650A94}" type="slidenum">
              <a:rPr lang="sr-Latn-RS" smtClean="0"/>
              <a:t>‹#›</a:t>
            </a:fld>
            <a:endParaRPr lang="sr-Latn-RS"/>
          </a:p>
        </p:txBody>
      </p:sp>
    </p:spTree>
    <p:extLst>
      <p:ext uri="{BB962C8B-B14F-4D97-AF65-F5344CB8AC3E}">
        <p14:creationId xmlns:p14="http://schemas.microsoft.com/office/powerpoint/2010/main" val="1082488771"/>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defTabSz="914400" rtl="0" eaLnBrk="1" latinLnBrk="0" hangingPunct="1">
        <a:lnSpc>
          <a:spcPct val="90000"/>
        </a:lnSpc>
        <a:spcBef>
          <a:spcPct val="0"/>
        </a:spcBef>
        <a:buNone/>
        <a:defRPr sz="5400" kern="1200" cap="all" baseline="0">
          <a:blipFill>
            <a:blip r:embed="rId15">
              <a:extLst>
                <a:ext uri="{28A0092B-C50C-407E-A947-70E740481C1C}">
                  <a14:useLocalDpi xmlns:a14="http://schemas.microsoft.com/office/drawing/2010/main" val="0"/>
                </a:ext>
              </a:extLst>
            </a:blip>
            <a:tile tx="6350" ty="-127000" sx="65000" sy="64000" flip="none" algn="tl"/>
          </a:blipFill>
          <a:latin typeface="+mj-lt"/>
          <a:ea typeface="+mj-ea"/>
          <a:cs typeface="+mj-cs"/>
        </a:defRPr>
      </a:lvl1pPr>
    </p:titleStyle>
    <p:bodyStyle>
      <a:lvl1pPr marL="182880" indent="-182880" algn="l" defTabSz="914400" rtl="0" eaLnBrk="1" latinLnBrk="0" hangingPunct="1">
        <a:lnSpc>
          <a:spcPct val="90000"/>
        </a:lnSpc>
        <a:spcBef>
          <a:spcPts val="1200"/>
        </a:spcBef>
        <a:buClr>
          <a:schemeClr val="accent1">
            <a:lumMod val="75000"/>
          </a:schemeClr>
        </a:buClr>
        <a:buSzPct val="85000"/>
        <a:buFont typeface="Wingdings" pitchFamily="2" charset="2"/>
        <a:buChar char="§"/>
        <a:defRPr sz="2000" kern="1200">
          <a:solidFill>
            <a:schemeClr val="tx1"/>
          </a:solidFill>
          <a:latin typeface="+mn-lt"/>
          <a:ea typeface="+mn-ea"/>
          <a:cs typeface="+mn-cs"/>
        </a:defRPr>
      </a:lvl1pPr>
      <a:lvl2pPr marL="45720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800" kern="1200">
          <a:solidFill>
            <a:schemeClr val="tx1"/>
          </a:solidFill>
          <a:latin typeface="+mn-lt"/>
          <a:ea typeface="+mn-ea"/>
          <a:cs typeface="+mn-cs"/>
        </a:defRPr>
      </a:lvl2pPr>
      <a:lvl3pPr marL="73152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3pPr>
      <a:lvl4pPr marL="100584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4pPr>
      <a:lvl5pPr marL="128016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5pPr>
      <a:lvl6pPr marL="16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6pPr>
      <a:lvl7pPr marL="19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7pPr>
      <a:lvl8pPr marL="22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8pPr>
      <a:lvl9pPr marL="25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tiff"/><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6.tiff"/><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8.tiff"/><Relationship Id="rId2" Type="http://schemas.openxmlformats.org/officeDocument/2006/relationships/image" Target="../media/image17.emf"/><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image" Target="../media/image8.tiff"/><Relationship Id="rId13" Type="http://schemas.openxmlformats.org/officeDocument/2006/relationships/image" Target="../media/image13.tiff"/><Relationship Id="rId3" Type="http://schemas.openxmlformats.org/officeDocument/2006/relationships/image" Target="file:////var/folders/41/trqrrhh15lx67_2n5c4wt7p00000gn/T/com.microsoft.Word/WebArchiveCopyPasteTempFiles/lLzrJbUPKslNc9qSc2zWlLzrJbUPKslNc9qSc2zWlLzrJbUPKslNc9qSc2zWlLzrJbUPKslNc9qSc2zWnLmydxaqiKs6RybtVRHjv8Axi9mrpsnjCgAAAAASUVORK5CYII=" TargetMode="External"/><Relationship Id="rId7" Type="http://schemas.openxmlformats.org/officeDocument/2006/relationships/image" Target="https://encrypted-tbn0.gstatic.com/images?q=tbn:ANd9GcQB1KmkXgDGrvM2zpYxkv39UcxJeeT_XtJArTA0KdS0mx7DwakI" TargetMode="External"/><Relationship Id="rId12" Type="http://schemas.openxmlformats.org/officeDocument/2006/relationships/image" Target="../media/image12.tiff"/><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7.png"/><Relationship Id="rId11" Type="http://schemas.openxmlformats.org/officeDocument/2006/relationships/image" Target="../media/image11.tiff"/><Relationship Id="rId5" Type="http://schemas.openxmlformats.org/officeDocument/2006/relationships/image" Target="file:////var/folders/41/trqrrhh15lx67_2n5c4wt7p00000gn/T/com.microsoft.Word/WebArchiveCopyPasteTempFiles/9k=" TargetMode="External"/><Relationship Id="rId10" Type="http://schemas.openxmlformats.org/officeDocument/2006/relationships/image" Target="../media/image10.tiff"/><Relationship Id="rId4" Type="http://schemas.openxmlformats.org/officeDocument/2006/relationships/image" Target="../media/image6.jpeg"/><Relationship Id="rId9" Type="http://schemas.openxmlformats.org/officeDocument/2006/relationships/image" Target="../media/image9.tiff"/><Relationship Id="rId14" Type="http://schemas.openxmlformats.org/officeDocument/2006/relationships/image" Target="../media/image14.tif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hyperlink" Target="https://hr.wikipedia.org/wiki/Zvjezdane_staze" TargetMode="Externa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031AAB-087B-CC42-BF69-1074E88DA270}"/>
              </a:ext>
            </a:extLst>
          </p:cNvPr>
          <p:cNvSpPr>
            <a:spLocks noGrp="1"/>
          </p:cNvSpPr>
          <p:nvPr>
            <p:ph type="ctrTitle"/>
          </p:nvPr>
        </p:nvSpPr>
        <p:spPr>
          <a:xfrm>
            <a:off x="950474" y="1332361"/>
            <a:ext cx="9966960" cy="3035808"/>
          </a:xfrm>
        </p:spPr>
        <p:txBody>
          <a:bodyPr>
            <a:normAutofit/>
          </a:bodyPr>
          <a:lstStyle/>
          <a:p>
            <a:r>
              <a:rPr lang="sr-Latn-RS" sz="7000" dirty="0"/>
              <a:t>brisanje </a:t>
            </a:r>
            <a:r>
              <a:rPr lang="sr-Latn-RS" sz="7000"/>
              <a:t>manjinskih </a:t>
            </a:r>
            <a:r>
              <a:rPr lang="sr-Latn-RS" sz="7000" smtClean="0"/>
              <a:t>dioničara </a:t>
            </a:r>
            <a:r>
              <a:rPr lang="sr-Latn-RS" sz="7000" dirty="0"/>
              <a:t>zavisnih društava</a:t>
            </a:r>
            <a:br>
              <a:rPr lang="sr-Latn-RS" sz="7000" dirty="0"/>
            </a:br>
            <a:r>
              <a:rPr lang="sr-Latn-RS" sz="7000" dirty="0" err="1"/>
              <a:t>Agrokora</a:t>
            </a:r>
            <a:r>
              <a:rPr lang="sr-Latn-RS" sz="7000" dirty="0"/>
              <a:t> </a:t>
            </a:r>
          </a:p>
        </p:txBody>
      </p:sp>
      <p:sp>
        <p:nvSpPr>
          <p:cNvPr id="3" name="Subtitle 2">
            <a:extLst>
              <a:ext uri="{FF2B5EF4-FFF2-40B4-BE49-F238E27FC236}">
                <a16:creationId xmlns:a16="http://schemas.microsoft.com/office/drawing/2014/main" id="{DCD1135B-AB30-764B-B2DC-617C57C00001}"/>
              </a:ext>
            </a:extLst>
          </p:cNvPr>
          <p:cNvSpPr>
            <a:spLocks noGrp="1"/>
          </p:cNvSpPr>
          <p:nvPr>
            <p:ph type="subTitle" idx="1"/>
          </p:nvPr>
        </p:nvSpPr>
        <p:spPr>
          <a:xfrm>
            <a:off x="1069848" y="5245647"/>
            <a:ext cx="7891272" cy="1069848"/>
          </a:xfrm>
        </p:spPr>
        <p:txBody>
          <a:bodyPr/>
          <a:lstStyle/>
          <a:p>
            <a:r>
              <a:rPr lang="sr-Latn-RS" dirty="0" err="1"/>
              <a:t>Udruga</a:t>
            </a:r>
            <a:r>
              <a:rPr lang="sr-Latn-RS" dirty="0"/>
              <a:t> manjinskih dioničara koncerna </a:t>
            </a:r>
            <a:r>
              <a:rPr lang="sr-Latn-RS" dirty="0" err="1"/>
              <a:t>Agrokor</a:t>
            </a:r>
            <a:r>
              <a:rPr lang="sr-Latn-RS" dirty="0"/>
              <a:t> </a:t>
            </a:r>
          </a:p>
          <a:p>
            <a:r>
              <a:rPr lang="sr-Latn-RS" dirty="0"/>
              <a:t>Hotel </a:t>
            </a:r>
            <a:r>
              <a:rPr lang="sr-Latn-RS" dirty="0" err="1"/>
              <a:t>Hilton</a:t>
            </a:r>
            <a:r>
              <a:rPr lang="sr-Latn-RS" dirty="0"/>
              <a:t>-Podgorica 05.07.2019</a:t>
            </a:r>
          </a:p>
        </p:txBody>
      </p:sp>
    </p:spTree>
    <p:extLst>
      <p:ext uri="{BB962C8B-B14F-4D97-AF65-F5344CB8AC3E}">
        <p14:creationId xmlns:p14="http://schemas.microsoft.com/office/powerpoint/2010/main" val="30268408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9691B940-E251-834F-8D80-6D7FB627A218}"/>
              </a:ext>
            </a:extLst>
          </p:cNvPr>
          <p:cNvPicPr>
            <a:picLocks noChangeAspect="1"/>
          </p:cNvPicPr>
          <p:nvPr/>
        </p:nvPicPr>
        <p:blipFill>
          <a:blip r:embed="rId3"/>
          <a:stretch>
            <a:fillRect/>
          </a:stretch>
        </p:blipFill>
        <p:spPr>
          <a:xfrm>
            <a:off x="615950" y="1396269"/>
            <a:ext cx="10960100" cy="4590193"/>
          </a:xfrm>
          <a:prstGeom prst="rect">
            <a:avLst/>
          </a:prstGeom>
        </p:spPr>
      </p:pic>
      <p:sp>
        <p:nvSpPr>
          <p:cNvPr id="3" name="TextBox 2">
            <a:extLst>
              <a:ext uri="{FF2B5EF4-FFF2-40B4-BE49-F238E27FC236}">
                <a16:creationId xmlns:a16="http://schemas.microsoft.com/office/drawing/2014/main" id="{1D3D92AD-E2EE-534C-AD71-E0D64A5E671E}"/>
              </a:ext>
            </a:extLst>
          </p:cNvPr>
          <p:cNvSpPr txBox="1"/>
          <p:nvPr/>
        </p:nvSpPr>
        <p:spPr>
          <a:xfrm>
            <a:off x="728664" y="871538"/>
            <a:ext cx="8372474" cy="369332"/>
          </a:xfrm>
          <a:prstGeom prst="rect">
            <a:avLst/>
          </a:prstGeom>
          <a:noFill/>
        </p:spPr>
        <p:txBody>
          <a:bodyPr wrap="square" rtlCol="0">
            <a:spAutoFit/>
          </a:bodyPr>
          <a:lstStyle/>
          <a:p>
            <a:r>
              <a:rPr lang="sr-Latn-RS" dirty="0" err="1"/>
              <a:t>Texo</a:t>
            </a:r>
            <a:r>
              <a:rPr lang="sr-Latn-RS" dirty="0"/>
              <a:t> </a:t>
            </a:r>
            <a:r>
              <a:rPr lang="sr-Latn-RS" dirty="0" err="1"/>
              <a:t>menagment</a:t>
            </a:r>
            <a:endParaRPr lang="sr-Latn-RS" dirty="0"/>
          </a:p>
        </p:txBody>
      </p:sp>
      <p:sp>
        <p:nvSpPr>
          <p:cNvPr id="4" name="TextBox 3">
            <a:extLst>
              <a:ext uri="{FF2B5EF4-FFF2-40B4-BE49-F238E27FC236}">
                <a16:creationId xmlns:a16="http://schemas.microsoft.com/office/drawing/2014/main" id="{00372982-E1A4-554A-A0E0-A248320B9D26}"/>
              </a:ext>
            </a:extLst>
          </p:cNvPr>
          <p:cNvSpPr txBox="1"/>
          <p:nvPr/>
        </p:nvSpPr>
        <p:spPr>
          <a:xfrm>
            <a:off x="7376160" y="6233160"/>
            <a:ext cx="3489960" cy="369332"/>
          </a:xfrm>
          <a:prstGeom prst="rect">
            <a:avLst/>
          </a:prstGeom>
          <a:noFill/>
        </p:spPr>
        <p:txBody>
          <a:bodyPr wrap="square" rtlCol="0">
            <a:spAutoFit/>
          </a:bodyPr>
          <a:lstStyle/>
          <a:p>
            <a:r>
              <a:rPr lang="sr-Latn-RS" dirty="0" err="1"/>
              <a:t>Poslovna.hr</a:t>
            </a:r>
            <a:r>
              <a:rPr lang="sr-Latn-RS" dirty="0"/>
              <a:t> ,</a:t>
            </a:r>
            <a:r>
              <a:rPr lang="sr-Latn-RS" dirty="0" err="1"/>
              <a:t>fina.hr</a:t>
            </a:r>
            <a:endParaRPr lang="sr-Latn-RS" dirty="0"/>
          </a:p>
        </p:txBody>
      </p:sp>
    </p:spTree>
    <p:extLst>
      <p:ext uri="{BB962C8B-B14F-4D97-AF65-F5344CB8AC3E}">
        <p14:creationId xmlns:p14="http://schemas.microsoft.com/office/powerpoint/2010/main" val="34020614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ABF2107-178C-A64E-92D8-5B9E8B018E96}"/>
              </a:ext>
            </a:extLst>
          </p:cNvPr>
          <p:cNvPicPr>
            <a:picLocks noChangeAspect="1"/>
          </p:cNvPicPr>
          <p:nvPr/>
        </p:nvPicPr>
        <p:blipFill>
          <a:blip r:embed="rId2"/>
          <a:stretch>
            <a:fillRect/>
          </a:stretch>
        </p:blipFill>
        <p:spPr>
          <a:xfrm>
            <a:off x="685800" y="953116"/>
            <a:ext cx="10844213" cy="4951767"/>
          </a:xfrm>
          <a:prstGeom prst="rect">
            <a:avLst/>
          </a:prstGeom>
        </p:spPr>
      </p:pic>
      <p:sp>
        <p:nvSpPr>
          <p:cNvPr id="3" name="TextBox 2">
            <a:extLst>
              <a:ext uri="{FF2B5EF4-FFF2-40B4-BE49-F238E27FC236}">
                <a16:creationId xmlns:a16="http://schemas.microsoft.com/office/drawing/2014/main" id="{E2C0E240-B7DA-524E-91D8-645FC2AD7878}"/>
              </a:ext>
            </a:extLst>
          </p:cNvPr>
          <p:cNvSpPr txBox="1"/>
          <p:nvPr/>
        </p:nvSpPr>
        <p:spPr>
          <a:xfrm>
            <a:off x="785813" y="314325"/>
            <a:ext cx="10744200" cy="369332"/>
          </a:xfrm>
          <a:prstGeom prst="rect">
            <a:avLst/>
          </a:prstGeom>
          <a:noFill/>
        </p:spPr>
        <p:txBody>
          <a:bodyPr wrap="square" rtlCol="0">
            <a:spAutoFit/>
          </a:bodyPr>
          <a:lstStyle/>
          <a:p>
            <a:r>
              <a:rPr lang="sr-Latn-RS" dirty="0"/>
              <a:t>Altera savjetovanje-2 zaposlenika  dobit tvrtke 130 000 </a:t>
            </a:r>
            <a:r>
              <a:rPr lang="sr-Latn-RS" dirty="0" err="1"/>
              <a:t>eur</a:t>
            </a:r>
            <a:r>
              <a:rPr lang="sr-Latn-RS" dirty="0"/>
              <a:t> </a:t>
            </a:r>
            <a:r>
              <a:rPr lang="sr-Latn-RS" dirty="0" err="1"/>
              <a:t>mjesecno</a:t>
            </a:r>
            <a:endParaRPr lang="sr-Latn-RS" dirty="0"/>
          </a:p>
        </p:txBody>
      </p:sp>
      <p:sp>
        <p:nvSpPr>
          <p:cNvPr id="5" name="TextBox 4">
            <a:extLst>
              <a:ext uri="{FF2B5EF4-FFF2-40B4-BE49-F238E27FC236}">
                <a16:creationId xmlns:a16="http://schemas.microsoft.com/office/drawing/2014/main" id="{C4A82DD5-2024-B549-8A63-8531803F07D1}"/>
              </a:ext>
            </a:extLst>
          </p:cNvPr>
          <p:cNvSpPr txBox="1"/>
          <p:nvPr/>
        </p:nvSpPr>
        <p:spPr>
          <a:xfrm>
            <a:off x="7376160" y="6233160"/>
            <a:ext cx="3489960" cy="369332"/>
          </a:xfrm>
          <a:prstGeom prst="rect">
            <a:avLst/>
          </a:prstGeom>
          <a:noFill/>
        </p:spPr>
        <p:txBody>
          <a:bodyPr wrap="square" rtlCol="0">
            <a:spAutoFit/>
          </a:bodyPr>
          <a:lstStyle/>
          <a:p>
            <a:r>
              <a:rPr lang="sr-Latn-RS" dirty="0" err="1"/>
              <a:t>Poslovna.hr</a:t>
            </a:r>
            <a:r>
              <a:rPr lang="sr-Latn-RS" dirty="0"/>
              <a:t> ,</a:t>
            </a:r>
            <a:r>
              <a:rPr lang="sr-Latn-RS" dirty="0" err="1"/>
              <a:t>fina.hr</a:t>
            </a:r>
            <a:endParaRPr lang="sr-Latn-RS" dirty="0"/>
          </a:p>
        </p:txBody>
      </p:sp>
    </p:spTree>
    <p:extLst>
      <p:ext uri="{BB962C8B-B14F-4D97-AF65-F5344CB8AC3E}">
        <p14:creationId xmlns:p14="http://schemas.microsoft.com/office/powerpoint/2010/main" val="29377667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26E6A88-8D1A-964C-A274-B06D1C1EC9BD}"/>
              </a:ext>
            </a:extLst>
          </p:cNvPr>
          <p:cNvPicPr>
            <a:picLocks noChangeAspect="1"/>
          </p:cNvPicPr>
          <p:nvPr/>
        </p:nvPicPr>
        <p:blipFill>
          <a:blip r:embed="rId2"/>
          <a:stretch>
            <a:fillRect/>
          </a:stretch>
        </p:blipFill>
        <p:spPr>
          <a:xfrm>
            <a:off x="104775" y="712232"/>
            <a:ext cx="12192000" cy="6145768"/>
          </a:xfrm>
          <a:prstGeom prst="rect">
            <a:avLst/>
          </a:prstGeom>
        </p:spPr>
      </p:pic>
      <p:pic>
        <p:nvPicPr>
          <p:cNvPr id="3" name="Picture 2">
            <a:extLst>
              <a:ext uri="{FF2B5EF4-FFF2-40B4-BE49-F238E27FC236}">
                <a16:creationId xmlns:a16="http://schemas.microsoft.com/office/drawing/2014/main" id="{71B6CBD8-A9C3-9A41-A060-052046C78000}"/>
              </a:ext>
            </a:extLst>
          </p:cNvPr>
          <p:cNvPicPr>
            <a:picLocks noChangeAspect="1"/>
          </p:cNvPicPr>
          <p:nvPr/>
        </p:nvPicPr>
        <p:blipFill>
          <a:blip r:embed="rId3"/>
          <a:stretch>
            <a:fillRect/>
          </a:stretch>
        </p:blipFill>
        <p:spPr>
          <a:xfrm>
            <a:off x="514350" y="1102063"/>
            <a:ext cx="11372850" cy="4653874"/>
          </a:xfrm>
          <a:prstGeom prst="rect">
            <a:avLst/>
          </a:prstGeom>
        </p:spPr>
      </p:pic>
      <p:sp>
        <p:nvSpPr>
          <p:cNvPr id="4" name="TextBox 3">
            <a:extLst>
              <a:ext uri="{FF2B5EF4-FFF2-40B4-BE49-F238E27FC236}">
                <a16:creationId xmlns:a16="http://schemas.microsoft.com/office/drawing/2014/main" id="{7DD4F49E-EB5F-9C44-9A91-5FBD785D46A4}"/>
              </a:ext>
            </a:extLst>
          </p:cNvPr>
          <p:cNvSpPr txBox="1"/>
          <p:nvPr/>
        </p:nvSpPr>
        <p:spPr>
          <a:xfrm>
            <a:off x="514350" y="342900"/>
            <a:ext cx="9915525" cy="369332"/>
          </a:xfrm>
          <a:prstGeom prst="rect">
            <a:avLst/>
          </a:prstGeom>
          <a:noFill/>
        </p:spPr>
        <p:txBody>
          <a:bodyPr wrap="square" rtlCol="0">
            <a:spAutoFit/>
          </a:bodyPr>
          <a:lstStyle/>
          <a:p>
            <a:r>
              <a:rPr lang="sr-Latn-RS" dirty="0"/>
              <a:t>Komunikacijski ured </a:t>
            </a:r>
            <a:r>
              <a:rPr lang="sr-Latn-RS" dirty="0" err="1"/>
              <a:t>Colić,Laco</a:t>
            </a:r>
            <a:r>
              <a:rPr lang="sr-Latn-RS" dirty="0"/>
              <a:t> i partneri</a:t>
            </a:r>
          </a:p>
        </p:txBody>
      </p:sp>
      <p:sp>
        <p:nvSpPr>
          <p:cNvPr id="5" name="TextBox 4">
            <a:extLst>
              <a:ext uri="{FF2B5EF4-FFF2-40B4-BE49-F238E27FC236}">
                <a16:creationId xmlns:a16="http://schemas.microsoft.com/office/drawing/2014/main" id="{36B04F0F-DBA0-3548-AC50-5A808E345D2C}"/>
              </a:ext>
            </a:extLst>
          </p:cNvPr>
          <p:cNvSpPr txBox="1"/>
          <p:nvPr/>
        </p:nvSpPr>
        <p:spPr>
          <a:xfrm>
            <a:off x="7376160" y="6233160"/>
            <a:ext cx="3489960" cy="369332"/>
          </a:xfrm>
          <a:prstGeom prst="rect">
            <a:avLst/>
          </a:prstGeom>
          <a:noFill/>
        </p:spPr>
        <p:txBody>
          <a:bodyPr wrap="square" rtlCol="0">
            <a:spAutoFit/>
          </a:bodyPr>
          <a:lstStyle/>
          <a:p>
            <a:r>
              <a:rPr lang="sr-Latn-RS" dirty="0" err="1"/>
              <a:t>Poslovna.hr</a:t>
            </a:r>
            <a:r>
              <a:rPr lang="sr-Latn-RS" dirty="0"/>
              <a:t> ,</a:t>
            </a:r>
            <a:r>
              <a:rPr lang="sr-Latn-RS" dirty="0" err="1"/>
              <a:t>fina.hr</a:t>
            </a:r>
            <a:endParaRPr lang="sr-Latn-RS" dirty="0"/>
          </a:p>
        </p:txBody>
      </p:sp>
    </p:spTree>
    <p:extLst>
      <p:ext uri="{BB962C8B-B14F-4D97-AF65-F5344CB8AC3E}">
        <p14:creationId xmlns:p14="http://schemas.microsoft.com/office/powerpoint/2010/main" val="30050929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4C47E86-7031-9449-B31A-779941142F67}"/>
              </a:ext>
            </a:extLst>
          </p:cNvPr>
          <p:cNvSpPr txBox="1"/>
          <p:nvPr/>
        </p:nvSpPr>
        <p:spPr>
          <a:xfrm>
            <a:off x="1016000" y="1130300"/>
            <a:ext cx="10350500" cy="3970318"/>
          </a:xfrm>
          <a:prstGeom prst="rect">
            <a:avLst/>
          </a:prstGeom>
          <a:noFill/>
        </p:spPr>
        <p:txBody>
          <a:bodyPr wrap="square" rtlCol="0">
            <a:spAutoFit/>
          </a:bodyPr>
          <a:lstStyle/>
          <a:p>
            <a:r>
              <a:rPr lang="sr-Latn-RS" dirty="0"/>
              <a:t>Aktivnosti </a:t>
            </a:r>
            <a:r>
              <a:rPr lang="sr-Latn-RS" dirty="0" err="1"/>
              <a:t>udruge</a:t>
            </a:r>
            <a:r>
              <a:rPr lang="sr-Latn-RS" dirty="0"/>
              <a:t>:</a:t>
            </a:r>
          </a:p>
          <a:p>
            <a:r>
              <a:rPr lang="sr-Latn-RS" dirty="0"/>
              <a:t>-Okupila 1100 manjinskih akcionara</a:t>
            </a:r>
          </a:p>
          <a:p>
            <a:r>
              <a:rPr lang="sr-Latn-RS" dirty="0"/>
              <a:t>-Izradila Alternativni plan Nagodbe </a:t>
            </a:r>
            <a:r>
              <a:rPr lang="sr-Latn-RS" dirty="0" err="1"/>
              <a:t>vjerovnika</a:t>
            </a:r>
            <a:endParaRPr lang="sr-Latn-RS" dirty="0"/>
          </a:p>
          <a:p>
            <a:r>
              <a:rPr lang="sr-Latn-RS" dirty="0"/>
              <a:t>-Pribavila mišljenje Instituta za gospodarsko pravo kojeg je potpisao </a:t>
            </a:r>
            <a:r>
              <a:rPr lang="sr-Latn-RS" dirty="0" err="1"/>
              <a:t>prof</a:t>
            </a:r>
            <a:r>
              <a:rPr lang="sr-Latn-RS" dirty="0"/>
              <a:t> dr  Marijan Kocbek </a:t>
            </a:r>
            <a:r>
              <a:rPr lang="sr-Latn-RS" dirty="0" err="1"/>
              <a:t>zasiguro</a:t>
            </a:r>
            <a:r>
              <a:rPr lang="sr-Latn-RS" dirty="0"/>
              <a:t> najveći stručnjak u implementaciji trgovačkog prava. Iz mišljenja vidljivo da manjinski akcionari trebaju zadržati manjinska prava i akcije</a:t>
            </a:r>
          </a:p>
          <a:p>
            <a:r>
              <a:rPr lang="sr-Latn-RS" dirty="0"/>
              <a:t>-Izradila preko 300 dokumenata</a:t>
            </a:r>
          </a:p>
          <a:p>
            <a:r>
              <a:rPr lang="sr-Latn-RS" dirty="0"/>
              <a:t>-</a:t>
            </a:r>
            <a:r>
              <a:rPr lang="sr-Latn-RS" dirty="0" err="1"/>
              <a:t>Udruga</a:t>
            </a:r>
            <a:r>
              <a:rPr lang="sr-Latn-RS" dirty="0"/>
              <a:t> aktivno vodi sporove u zaštiti svojih </a:t>
            </a:r>
            <a:r>
              <a:rPr lang="sr-Latn-RS" dirty="0" err="1"/>
              <a:t>prava.Trenutno</a:t>
            </a:r>
            <a:r>
              <a:rPr lang="sr-Latn-RS" dirty="0"/>
              <a:t> je na </a:t>
            </a:r>
            <a:r>
              <a:rPr lang="sr-Latn-RS" dirty="0" err="1"/>
              <a:t>posljednoj</a:t>
            </a:r>
            <a:r>
              <a:rPr lang="sr-Latn-RS" dirty="0"/>
              <a:t> </a:t>
            </a:r>
            <a:r>
              <a:rPr lang="sr-Latn-RS" dirty="0" err="1"/>
              <a:t>istanci</a:t>
            </a:r>
            <a:r>
              <a:rPr lang="sr-Latn-RS" dirty="0"/>
              <a:t> u RH, a ako tužba bude odbijena posljednja tužba će biti ESLJP u </a:t>
            </a:r>
            <a:r>
              <a:rPr lang="sr-Latn-RS" dirty="0" err="1"/>
              <a:t>Strasburu</a:t>
            </a:r>
            <a:endParaRPr lang="sr-Latn-RS" dirty="0"/>
          </a:p>
          <a:p>
            <a:r>
              <a:rPr lang="sr-Latn-RS" dirty="0"/>
              <a:t>-U budućnosti će se </a:t>
            </a:r>
            <a:r>
              <a:rPr lang="sr-Latn-RS" dirty="0" err="1"/>
              <a:t>udruga</a:t>
            </a:r>
            <a:r>
              <a:rPr lang="sr-Latn-RS" dirty="0"/>
              <a:t> preimenovati u  </a:t>
            </a:r>
            <a:r>
              <a:rPr lang="sr-Latn-RS" dirty="0" err="1"/>
              <a:t>Udrugu</a:t>
            </a:r>
            <a:r>
              <a:rPr lang="sr-Latn-RS" dirty="0"/>
              <a:t> manjinskih dioničara Hrvatske kako bi se osnažila i postala važan faktor u zaštiti manjinskih interesa. Najznačajnija aktivnost osim </a:t>
            </a:r>
            <a:r>
              <a:rPr lang="sr-Latn-RS" dirty="0" err="1"/>
              <a:t>Agrokora</a:t>
            </a:r>
            <a:r>
              <a:rPr lang="sr-Latn-RS" dirty="0"/>
              <a:t> će biti HT zbog </a:t>
            </a:r>
            <a:r>
              <a:rPr lang="sr-Latn-RS" dirty="0" err="1"/>
              <a:t>cash</a:t>
            </a:r>
            <a:r>
              <a:rPr lang="sr-Latn-RS" dirty="0"/>
              <a:t> </a:t>
            </a:r>
            <a:r>
              <a:rPr lang="sr-Latn-RS" dirty="0" err="1"/>
              <a:t>poolinga</a:t>
            </a:r>
            <a:r>
              <a:rPr lang="sr-Latn-RS" dirty="0"/>
              <a:t>.</a:t>
            </a:r>
          </a:p>
          <a:p>
            <a:r>
              <a:rPr lang="sr-Latn-RS" dirty="0" err="1"/>
              <a:t>Udruga</a:t>
            </a:r>
            <a:r>
              <a:rPr lang="sr-Latn-RS" dirty="0"/>
              <a:t> će ustrajati da se manjinski akcionari obeštete za izgubljenu imovinu ili kroz formu naknade štete ili kroz formu nadoknade od države kroz </a:t>
            </a:r>
            <a:r>
              <a:rPr lang="sr-Latn-RS" dirty="0" err="1"/>
              <a:t>zamjenske</a:t>
            </a:r>
            <a:r>
              <a:rPr lang="sr-Latn-RS" dirty="0"/>
              <a:t> akcije</a:t>
            </a:r>
          </a:p>
        </p:txBody>
      </p:sp>
    </p:spTree>
    <p:extLst>
      <p:ext uri="{BB962C8B-B14F-4D97-AF65-F5344CB8AC3E}">
        <p14:creationId xmlns:p14="http://schemas.microsoft.com/office/powerpoint/2010/main" val="21896524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a:extLst>
              <a:ext uri="{FF2B5EF4-FFF2-40B4-BE49-F238E27FC236}">
                <a16:creationId xmlns:a16="http://schemas.microsoft.com/office/drawing/2014/main" id="{AF2FDDE6-4D6D-524B-B610-477FFD90E4F3}"/>
              </a:ext>
            </a:extLst>
          </p:cNvPr>
          <p:cNvGraphicFramePr>
            <a:graphicFrameLocks/>
          </p:cNvGraphicFramePr>
          <p:nvPr>
            <p:extLst>
              <p:ext uri="{D42A27DB-BD31-4B8C-83A1-F6EECF244321}">
                <p14:modId xmlns:p14="http://schemas.microsoft.com/office/powerpoint/2010/main" val="4187714602"/>
              </p:ext>
            </p:extLst>
          </p:nvPr>
        </p:nvGraphicFramePr>
        <p:xfrm>
          <a:off x="2994387" y="892175"/>
          <a:ext cx="5346700" cy="5442982"/>
        </p:xfrm>
        <a:graphic>
          <a:graphicData uri="http://schemas.openxmlformats.org/drawingml/2006/chart">
            <c:chart xmlns:c="http://schemas.openxmlformats.org/drawingml/2006/chart" xmlns:r="http://schemas.openxmlformats.org/officeDocument/2006/relationships" r:id="rId2"/>
          </a:graphicData>
        </a:graphic>
      </p:graphicFrame>
      <p:sp>
        <p:nvSpPr>
          <p:cNvPr id="4" name="TextBox 3">
            <a:extLst>
              <a:ext uri="{FF2B5EF4-FFF2-40B4-BE49-F238E27FC236}">
                <a16:creationId xmlns:a16="http://schemas.microsoft.com/office/drawing/2014/main" id="{CD4C185E-A63F-2F45-943E-C5EB9506B05D}"/>
              </a:ext>
            </a:extLst>
          </p:cNvPr>
          <p:cNvSpPr txBox="1"/>
          <p:nvPr/>
        </p:nvSpPr>
        <p:spPr>
          <a:xfrm>
            <a:off x="2754775" y="522843"/>
            <a:ext cx="6933236" cy="369332"/>
          </a:xfrm>
          <a:prstGeom prst="rect">
            <a:avLst/>
          </a:prstGeom>
          <a:noFill/>
        </p:spPr>
        <p:txBody>
          <a:bodyPr wrap="square" rtlCol="0">
            <a:spAutoFit/>
          </a:bodyPr>
          <a:lstStyle/>
          <a:p>
            <a:r>
              <a:rPr lang="sr-Latn-RS" dirty="0" err="1"/>
              <a:t>Gubitci</a:t>
            </a:r>
            <a:r>
              <a:rPr lang="sr-Latn-RS" dirty="0"/>
              <a:t> građana Hrvatske po klasama imovine 1989-2018</a:t>
            </a:r>
          </a:p>
        </p:txBody>
      </p:sp>
    </p:spTree>
    <p:extLst>
      <p:ext uri="{BB962C8B-B14F-4D97-AF65-F5344CB8AC3E}">
        <p14:creationId xmlns:p14="http://schemas.microsoft.com/office/powerpoint/2010/main" val="5180704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age result for agrokor">
            <a:extLst>
              <a:ext uri="{FF2B5EF4-FFF2-40B4-BE49-F238E27FC236}">
                <a16:creationId xmlns:a16="http://schemas.microsoft.com/office/drawing/2014/main" id="{2074F109-2846-FE44-8C56-73E1CA1DBF3F}"/>
              </a:ext>
            </a:extLst>
          </p:cNvPr>
          <p:cNvPicPr>
            <a:picLocks noChangeAspect="1" noChangeArrowheads="1"/>
          </p:cNvPicPr>
          <p:nvPr/>
        </p:nvPicPr>
        <p:blipFill>
          <a:blip r:embed="rId2" r:link="rId3">
            <a:extLst>
              <a:ext uri="{28A0092B-C50C-407E-A947-70E740481C1C}">
                <a14:useLocalDpi xmlns:a14="http://schemas.microsoft.com/office/drawing/2010/main" val="0"/>
              </a:ext>
            </a:extLst>
          </a:blip>
          <a:srcRect/>
          <a:stretch>
            <a:fillRect/>
          </a:stretch>
        </p:blipFill>
        <p:spPr bwMode="auto">
          <a:xfrm>
            <a:off x="4572000" y="542924"/>
            <a:ext cx="3048000" cy="812800"/>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Image result for ledo">
            <a:extLst>
              <a:ext uri="{FF2B5EF4-FFF2-40B4-BE49-F238E27FC236}">
                <a16:creationId xmlns:a16="http://schemas.microsoft.com/office/drawing/2014/main" id="{9A119BE1-E942-2046-9BEE-313C6060C8D3}"/>
              </a:ext>
            </a:extLst>
          </p:cNvPr>
          <p:cNvPicPr>
            <a:picLocks noChangeAspect="1" noChangeArrowheads="1"/>
          </p:cNvPicPr>
          <p:nvPr/>
        </p:nvPicPr>
        <p:blipFill>
          <a:blip r:embed="rId4" r:link="rId5">
            <a:extLst>
              <a:ext uri="{28A0092B-C50C-407E-A947-70E740481C1C}">
                <a14:useLocalDpi xmlns:a14="http://schemas.microsoft.com/office/drawing/2010/main" val="0"/>
              </a:ext>
            </a:extLst>
          </a:blip>
          <a:srcRect/>
          <a:stretch>
            <a:fillRect/>
          </a:stretch>
        </p:blipFill>
        <p:spPr bwMode="auto">
          <a:xfrm>
            <a:off x="912813" y="1714500"/>
            <a:ext cx="2273300" cy="93980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Image result for jamnica">
            <a:extLst>
              <a:ext uri="{FF2B5EF4-FFF2-40B4-BE49-F238E27FC236}">
                <a16:creationId xmlns:a16="http://schemas.microsoft.com/office/drawing/2014/main" id="{8CB0A68D-80DC-9F4D-B2C0-2B946CFA1FDE}"/>
              </a:ext>
            </a:extLst>
          </p:cNvPr>
          <p:cNvPicPr>
            <a:picLocks noChangeAspect="1" noChangeArrowheads="1"/>
          </p:cNvPicPr>
          <p:nvPr/>
        </p:nvPicPr>
        <p:blipFill>
          <a:blip r:embed="rId6" r:link="rId7">
            <a:extLst>
              <a:ext uri="{28A0092B-C50C-407E-A947-70E740481C1C}">
                <a14:useLocalDpi xmlns:a14="http://schemas.microsoft.com/office/drawing/2010/main" val="0"/>
              </a:ext>
            </a:extLst>
          </a:blip>
          <a:srcRect/>
          <a:stretch>
            <a:fillRect/>
          </a:stretch>
        </p:blipFill>
        <p:spPr bwMode="auto">
          <a:xfrm>
            <a:off x="912813" y="2959100"/>
            <a:ext cx="2070100" cy="135730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C593F606-EDF1-DD46-B337-65A7F5FE43C9}"/>
              </a:ext>
            </a:extLst>
          </p:cNvPr>
          <p:cNvPicPr>
            <a:picLocks noChangeAspect="1"/>
          </p:cNvPicPr>
          <p:nvPr/>
        </p:nvPicPr>
        <p:blipFill>
          <a:blip r:embed="rId8"/>
          <a:stretch>
            <a:fillRect/>
          </a:stretch>
        </p:blipFill>
        <p:spPr>
          <a:xfrm>
            <a:off x="912813" y="4316409"/>
            <a:ext cx="1687512" cy="1422400"/>
          </a:xfrm>
          <a:prstGeom prst="rect">
            <a:avLst/>
          </a:prstGeom>
        </p:spPr>
      </p:pic>
      <p:pic>
        <p:nvPicPr>
          <p:cNvPr id="7" name="Picture 6">
            <a:extLst>
              <a:ext uri="{FF2B5EF4-FFF2-40B4-BE49-F238E27FC236}">
                <a16:creationId xmlns:a16="http://schemas.microsoft.com/office/drawing/2014/main" id="{269D5928-7ACC-EC44-B140-E2587DFCEE12}"/>
              </a:ext>
            </a:extLst>
          </p:cNvPr>
          <p:cNvPicPr>
            <a:picLocks noChangeAspect="1"/>
          </p:cNvPicPr>
          <p:nvPr/>
        </p:nvPicPr>
        <p:blipFill>
          <a:blip r:embed="rId9"/>
          <a:stretch>
            <a:fillRect/>
          </a:stretch>
        </p:blipFill>
        <p:spPr>
          <a:xfrm>
            <a:off x="4835525" y="1782762"/>
            <a:ext cx="2044700" cy="990600"/>
          </a:xfrm>
          <a:prstGeom prst="rect">
            <a:avLst/>
          </a:prstGeom>
        </p:spPr>
      </p:pic>
      <p:pic>
        <p:nvPicPr>
          <p:cNvPr id="8" name="Picture 7">
            <a:extLst>
              <a:ext uri="{FF2B5EF4-FFF2-40B4-BE49-F238E27FC236}">
                <a16:creationId xmlns:a16="http://schemas.microsoft.com/office/drawing/2014/main" id="{E1274736-1396-2344-9E63-F1917980C12D}"/>
              </a:ext>
            </a:extLst>
          </p:cNvPr>
          <p:cNvPicPr>
            <a:picLocks noChangeAspect="1"/>
          </p:cNvPicPr>
          <p:nvPr/>
        </p:nvPicPr>
        <p:blipFill>
          <a:blip r:embed="rId10"/>
          <a:stretch>
            <a:fillRect/>
          </a:stretch>
        </p:blipFill>
        <p:spPr>
          <a:xfrm>
            <a:off x="8343899" y="1782762"/>
            <a:ext cx="2095500" cy="965200"/>
          </a:xfrm>
          <a:prstGeom prst="rect">
            <a:avLst/>
          </a:prstGeom>
        </p:spPr>
      </p:pic>
      <p:pic>
        <p:nvPicPr>
          <p:cNvPr id="9" name="Picture 8">
            <a:extLst>
              <a:ext uri="{FF2B5EF4-FFF2-40B4-BE49-F238E27FC236}">
                <a16:creationId xmlns:a16="http://schemas.microsoft.com/office/drawing/2014/main" id="{4C09F014-8EC2-CC41-B697-FE7CB2BE2A47}"/>
              </a:ext>
            </a:extLst>
          </p:cNvPr>
          <p:cNvPicPr>
            <a:picLocks noChangeAspect="1"/>
          </p:cNvPicPr>
          <p:nvPr/>
        </p:nvPicPr>
        <p:blipFill>
          <a:blip r:embed="rId11"/>
          <a:stretch>
            <a:fillRect/>
          </a:stretch>
        </p:blipFill>
        <p:spPr>
          <a:xfrm>
            <a:off x="4411662" y="2593973"/>
            <a:ext cx="3368675" cy="2087560"/>
          </a:xfrm>
          <a:prstGeom prst="rect">
            <a:avLst/>
          </a:prstGeom>
        </p:spPr>
      </p:pic>
      <p:pic>
        <p:nvPicPr>
          <p:cNvPr id="10" name="Picture 9">
            <a:extLst>
              <a:ext uri="{FF2B5EF4-FFF2-40B4-BE49-F238E27FC236}">
                <a16:creationId xmlns:a16="http://schemas.microsoft.com/office/drawing/2014/main" id="{EAC1489F-52E7-7B44-9C81-DB46D890406B}"/>
              </a:ext>
            </a:extLst>
          </p:cNvPr>
          <p:cNvPicPr>
            <a:picLocks noChangeAspect="1"/>
          </p:cNvPicPr>
          <p:nvPr/>
        </p:nvPicPr>
        <p:blipFill>
          <a:blip r:embed="rId12"/>
          <a:stretch>
            <a:fillRect/>
          </a:stretch>
        </p:blipFill>
        <p:spPr>
          <a:xfrm>
            <a:off x="7780337" y="2408236"/>
            <a:ext cx="3048000" cy="2820990"/>
          </a:xfrm>
          <a:prstGeom prst="rect">
            <a:avLst/>
          </a:prstGeom>
        </p:spPr>
      </p:pic>
      <p:pic>
        <p:nvPicPr>
          <p:cNvPr id="11" name="Picture 10">
            <a:extLst>
              <a:ext uri="{FF2B5EF4-FFF2-40B4-BE49-F238E27FC236}">
                <a16:creationId xmlns:a16="http://schemas.microsoft.com/office/drawing/2014/main" id="{8AE746E7-3350-F74F-AD65-ECEE1A0E025D}"/>
              </a:ext>
            </a:extLst>
          </p:cNvPr>
          <p:cNvPicPr>
            <a:picLocks noChangeAspect="1"/>
          </p:cNvPicPr>
          <p:nvPr/>
        </p:nvPicPr>
        <p:blipFill>
          <a:blip r:embed="rId13"/>
          <a:stretch>
            <a:fillRect/>
          </a:stretch>
        </p:blipFill>
        <p:spPr>
          <a:xfrm>
            <a:off x="4794250" y="4316409"/>
            <a:ext cx="2363788" cy="1422400"/>
          </a:xfrm>
          <a:prstGeom prst="rect">
            <a:avLst/>
          </a:prstGeom>
        </p:spPr>
      </p:pic>
      <p:pic>
        <p:nvPicPr>
          <p:cNvPr id="12" name="Picture 11">
            <a:extLst>
              <a:ext uri="{FF2B5EF4-FFF2-40B4-BE49-F238E27FC236}">
                <a16:creationId xmlns:a16="http://schemas.microsoft.com/office/drawing/2014/main" id="{F3463F97-2509-1942-B3BD-FE925A9E7FF4}"/>
              </a:ext>
            </a:extLst>
          </p:cNvPr>
          <p:cNvPicPr>
            <a:picLocks noChangeAspect="1"/>
          </p:cNvPicPr>
          <p:nvPr/>
        </p:nvPicPr>
        <p:blipFill>
          <a:blip r:embed="rId14"/>
          <a:stretch>
            <a:fillRect/>
          </a:stretch>
        </p:blipFill>
        <p:spPr>
          <a:xfrm>
            <a:off x="7899399" y="4892676"/>
            <a:ext cx="2984500" cy="673100"/>
          </a:xfrm>
          <a:prstGeom prst="rect">
            <a:avLst/>
          </a:prstGeom>
        </p:spPr>
      </p:pic>
      <p:sp>
        <p:nvSpPr>
          <p:cNvPr id="5" name="TextBox 4">
            <a:extLst>
              <a:ext uri="{FF2B5EF4-FFF2-40B4-BE49-F238E27FC236}">
                <a16:creationId xmlns:a16="http://schemas.microsoft.com/office/drawing/2014/main" id="{4E6BCA32-DAB4-4242-902E-2E599236EFCB}"/>
              </a:ext>
            </a:extLst>
          </p:cNvPr>
          <p:cNvSpPr txBox="1"/>
          <p:nvPr/>
        </p:nvSpPr>
        <p:spPr>
          <a:xfrm>
            <a:off x="1082040" y="6202680"/>
            <a:ext cx="9357359" cy="369332"/>
          </a:xfrm>
          <a:prstGeom prst="rect">
            <a:avLst/>
          </a:prstGeom>
          <a:noFill/>
        </p:spPr>
        <p:txBody>
          <a:bodyPr wrap="square" rtlCol="0">
            <a:spAutoFit/>
          </a:bodyPr>
          <a:lstStyle/>
          <a:p>
            <a:r>
              <a:rPr lang="sr-Latn-RS" dirty="0" err="1"/>
              <a:t>Agrokor</a:t>
            </a:r>
            <a:r>
              <a:rPr lang="sr-Latn-RS" dirty="0"/>
              <a:t> nije koncern jer nema potpisan </a:t>
            </a:r>
            <a:r>
              <a:rPr lang="sr-Latn-RS" dirty="0" err="1"/>
              <a:t>poduzetnički</a:t>
            </a:r>
            <a:r>
              <a:rPr lang="sr-Latn-RS" dirty="0"/>
              <a:t> </a:t>
            </a:r>
            <a:r>
              <a:rPr lang="sr-Latn-RS" dirty="0" err="1"/>
              <a:t>ugovor,već</a:t>
            </a:r>
            <a:r>
              <a:rPr lang="sr-Latn-RS" dirty="0"/>
              <a:t> holding kompanija</a:t>
            </a:r>
          </a:p>
        </p:txBody>
      </p:sp>
    </p:spTree>
    <p:extLst>
      <p:ext uri="{BB962C8B-B14F-4D97-AF65-F5344CB8AC3E}">
        <p14:creationId xmlns:p14="http://schemas.microsoft.com/office/powerpoint/2010/main" val="14024403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CD5A012-870C-E040-BBAD-943AC11FE067}"/>
              </a:ext>
            </a:extLst>
          </p:cNvPr>
          <p:cNvSpPr txBox="1"/>
          <p:nvPr/>
        </p:nvSpPr>
        <p:spPr>
          <a:xfrm>
            <a:off x="1117600" y="579358"/>
            <a:ext cx="9956800" cy="5632311"/>
          </a:xfrm>
          <a:prstGeom prst="rect">
            <a:avLst/>
          </a:prstGeom>
          <a:noFill/>
        </p:spPr>
        <p:txBody>
          <a:bodyPr wrap="square" rtlCol="0">
            <a:spAutoFit/>
          </a:bodyPr>
          <a:lstStyle/>
          <a:p>
            <a:r>
              <a:rPr lang="hr-HR" dirty="0"/>
              <a:t>Zakon o postupku izvanredne uprave u trgovačkim društvima od sistemskog značaja za Republiku Hrvatsku poznatiji kao  </a:t>
            </a:r>
            <a:r>
              <a:rPr lang="sr-Latn-RS" dirty="0" err="1"/>
              <a:t>Lex</a:t>
            </a:r>
            <a:r>
              <a:rPr lang="sr-Latn-RS" dirty="0"/>
              <a:t> </a:t>
            </a:r>
            <a:r>
              <a:rPr lang="sr-Latn-RS" dirty="0" err="1"/>
              <a:t>Agrokor</a:t>
            </a:r>
            <a:r>
              <a:rPr lang="sr-Latn-RS" dirty="0"/>
              <a:t> stupio na snagu 10.04.2017 godine </a:t>
            </a:r>
          </a:p>
          <a:p>
            <a:endParaRPr lang="sr-Latn-RS" dirty="0"/>
          </a:p>
          <a:p>
            <a:r>
              <a:rPr lang="sr-Latn-RS" dirty="0"/>
              <a:t>Osnovne značajke zakona</a:t>
            </a:r>
          </a:p>
          <a:p>
            <a:r>
              <a:rPr lang="sr-Latn-RS" dirty="0"/>
              <a:t>-Vlada RH imenuje izvanrednog </a:t>
            </a:r>
            <a:r>
              <a:rPr lang="sr-Latn-RS" dirty="0" err="1"/>
              <a:t>povjerenika</a:t>
            </a:r>
            <a:r>
              <a:rPr lang="sr-Latn-RS" dirty="0"/>
              <a:t> koji sprovodi postupak restrukturiranja</a:t>
            </a:r>
          </a:p>
          <a:p>
            <a:r>
              <a:rPr lang="sr-Latn-RS" dirty="0"/>
              <a:t>-Izvanredni </a:t>
            </a:r>
            <a:r>
              <a:rPr lang="sr-Latn-RS" dirty="0" err="1"/>
              <a:t>povjerenik</a:t>
            </a:r>
            <a:r>
              <a:rPr lang="sr-Latn-RS" dirty="0"/>
              <a:t> imenuje Privremeno </a:t>
            </a:r>
            <a:r>
              <a:rPr lang="sr-Latn-RS" dirty="0" err="1"/>
              <a:t>Vjerovničko</a:t>
            </a:r>
            <a:r>
              <a:rPr lang="sr-Latn-RS" dirty="0"/>
              <a:t> </a:t>
            </a:r>
            <a:r>
              <a:rPr lang="sr-Latn-RS" dirty="0" err="1"/>
              <a:t>vijeće</a:t>
            </a:r>
            <a:r>
              <a:rPr lang="sr-Latn-RS" dirty="0"/>
              <a:t> koje pak izvanrednom </a:t>
            </a:r>
            <a:r>
              <a:rPr lang="sr-Latn-RS" dirty="0" err="1"/>
              <a:t>povjereniku</a:t>
            </a:r>
            <a:r>
              <a:rPr lang="sr-Latn-RS" dirty="0"/>
              <a:t> odobrava poslove</a:t>
            </a:r>
          </a:p>
          <a:p>
            <a:r>
              <a:rPr lang="sr-Latn-RS" dirty="0"/>
              <a:t>-Vlasnik tvrtke potpisuje predaju tvrtke IP</a:t>
            </a:r>
          </a:p>
          <a:p>
            <a:r>
              <a:rPr lang="sr-Latn-RS" dirty="0"/>
              <a:t>-Proces mora završiti u godinu dana sa </a:t>
            </a:r>
            <a:r>
              <a:rPr lang="sr-Latn-RS" dirty="0" err="1"/>
              <a:t>mogučnošću</a:t>
            </a:r>
            <a:r>
              <a:rPr lang="sr-Latn-RS" dirty="0"/>
              <a:t> produženja od tri </a:t>
            </a:r>
            <a:r>
              <a:rPr lang="sr-Latn-RS" dirty="0" err="1"/>
              <a:t>mjeseca</a:t>
            </a:r>
            <a:endParaRPr lang="sr-Latn-RS" dirty="0"/>
          </a:p>
          <a:p>
            <a:r>
              <a:rPr lang="sr-Latn-RS" dirty="0"/>
              <a:t>-Uveden </a:t>
            </a:r>
            <a:r>
              <a:rPr lang="sr-Latn-RS" dirty="0" err="1"/>
              <a:t>Roll</a:t>
            </a:r>
            <a:r>
              <a:rPr lang="sr-Latn-RS" dirty="0"/>
              <a:t> </a:t>
            </a:r>
            <a:r>
              <a:rPr lang="sr-Latn-RS" dirty="0" err="1"/>
              <a:t>up</a:t>
            </a:r>
            <a:r>
              <a:rPr lang="sr-Latn-RS" dirty="0"/>
              <a:t> kredit. Odobrava i o visini i kamati odlučuje IP</a:t>
            </a:r>
          </a:p>
          <a:p>
            <a:r>
              <a:rPr lang="sr-Latn-RS" dirty="0"/>
              <a:t>-</a:t>
            </a:r>
            <a:r>
              <a:rPr lang="sr-Latn-RS" dirty="0" err="1"/>
              <a:t>Roll</a:t>
            </a:r>
            <a:r>
              <a:rPr lang="sr-Latn-RS" dirty="0"/>
              <a:t> </a:t>
            </a:r>
            <a:r>
              <a:rPr lang="sr-Latn-RS" dirty="0" err="1"/>
              <a:t>up</a:t>
            </a:r>
            <a:r>
              <a:rPr lang="sr-Latn-RS" dirty="0"/>
              <a:t> prepisan iz Američkog stečajnog zakona (</a:t>
            </a:r>
            <a:r>
              <a:rPr lang="sr-Latn-RS" dirty="0" err="1"/>
              <a:t>Chapter</a:t>
            </a:r>
            <a:r>
              <a:rPr lang="sr-Latn-RS" dirty="0"/>
              <a:t> 11) , s tim da </a:t>
            </a:r>
            <a:r>
              <a:rPr lang="sr-Latn-RS" dirty="0" err="1"/>
              <a:t>roll</a:t>
            </a:r>
            <a:r>
              <a:rPr lang="sr-Latn-RS" dirty="0"/>
              <a:t> </a:t>
            </a:r>
            <a:r>
              <a:rPr lang="sr-Latn-RS" dirty="0" err="1"/>
              <a:t>up</a:t>
            </a:r>
            <a:r>
              <a:rPr lang="sr-Latn-RS" dirty="0"/>
              <a:t> ispituje Američki sud ,</a:t>
            </a:r>
            <a:r>
              <a:rPr lang="sr-Latn-RS" dirty="0" err="1"/>
              <a:t>provjerava</a:t>
            </a:r>
            <a:r>
              <a:rPr lang="sr-Latn-RS" dirty="0"/>
              <a:t> dali je svakom </a:t>
            </a:r>
            <a:r>
              <a:rPr lang="sr-Latn-RS" dirty="0" err="1"/>
              <a:t>vjerovniku</a:t>
            </a:r>
            <a:r>
              <a:rPr lang="sr-Latn-RS" dirty="0"/>
              <a:t> dano pravo i odobrava ga sud sa </a:t>
            </a:r>
            <a:r>
              <a:rPr lang="sr-Latn-RS" dirty="0" err="1"/>
              <a:t>mogučnošću</a:t>
            </a:r>
            <a:r>
              <a:rPr lang="sr-Latn-RS" dirty="0"/>
              <a:t> žalbe. U </a:t>
            </a:r>
            <a:r>
              <a:rPr lang="sr-Latn-RS" dirty="0" err="1"/>
              <a:t>Lex</a:t>
            </a:r>
            <a:r>
              <a:rPr lang="sr-Latn-RS" dirty="0"/>
              <a:t> </a:t>
            </a:r>
            <a:r>
              <a:rPr lang="sr-Latn-RS" dirty="0" err="1"/>
              <a:t>Agrokoru</a:t>
            </a:r>
            <a:r>
              <a:rPr lang="sr-Latn-RS" dirty="0"/>
              <a:t> to pravo ispušteno.</a:t>
            </a:r>
          </a:p>
          <a:p>
            <a:r>
              <a:rPr lang="sr-Latn-RS" dirty="0"/>
              <a:t>-Zakon kreirali budući konzultanti koji rade na </a:t>
            </a:r>
            <a:r>
              <a:rPr lang="sr-Latn-RS" dirty="0" err="1"/>
              <a:t>primjeni</a:t>
            </a:r>
            <a:r>
              <a:rPr lang="sr-Latn-RS" dirty="0"/>
              <a:t> zakona ( po Evropskom zakonodavnom okviru takvi zakoni se zovu Trojanski konji i redom se ukidaju)</a:t>
            </a:r>
          </a:p>
          <a:p>
            <a:r>
              <a:rPr lang="sr-Latn-RS" dirty="0"/>
              <a:t>-Iz pisanja zakona </a:t>
            </a:r>
            <a:r>
              <a:rPr lang="sr-Latn-RS" dirty="0" err="1"/>
              <a:t>iskljuičeni</a:t>
            </a:r>
            <a:r>
              <a:rPr lang="sr-Latn-RS" dirty="0"/>
              <a:t> najbolji </a:t>
            </a:r>
            <a:r>
              <a:rPr lang="sr-Latn-RS" dirty="0" err="1"/>
              <a:t>insolvencijski</a:t>
            </a:r>
            <a:r>
              <a:rPr lang="sr-Latn-RS" dirty="0"/>
              <a:t> stručnjaci u RH ( </a:t>
            </a:r>
            <a:r>
              <a:rPr lang="sr-Latn-RS" dirty="0" err="1"/>
              <a:t>Prof</a:t>
            </a:r>
            <a:r>
              <a:rPr lang="sr-Latn-RS" dirty="0"/>
              <a:t> Jasna </a:t>
            </a:r>
            <a:r>
              <a:rPr lang="sr-Latn-RS" dirty="0" err="1"/>
              <a:t>Garešić</a:t>
            </a:r>
            <a:r>
              <a:rPr lang="sr-Latn-RS" dirty="0"/>
              <a:t>)</a:t>
            </a:r>
          </a:p>
          <a:p>
            <a:r>
              <a:rPr lang="sr-Latn-RS" dirty="0"/>
              <a:t>,kao i Pravni fakultet</a:t>
            </a:r>
          </a:p>
          <a:p>
            <a:r>
              <a:rPr lang="sr-Latn-RS" dirty="0"/>
              <a:t>-Zakon proglašen Ustavnim radi zaštite javnog interesa, dok je manjinskim dioničarima dao za pravo da svoja prava ostvaruju na skupštinama društava. To pravo ukidaju niži sudovi jer na žalbe po skupštinskim odlukama sudovi odbijaju kao nedopuštene.</a:t>
            </a:r>
          </a:p>
        </p:txBody>
      </p:sp>
    </p:spTree>
    <p:extLst>
      <p:ext uri="{BB962C8B-B14F-4D97-AF65-F5344CB8AC3E}">
        <p14:creationId xmlns:p14="http://schemas.microsoft.com/office/powerpoint/2010/main" val="24917143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BB1968A-9AB9-4141-9CAB-9A17202491BA}"/>
              </a:ext>
            </a:extLst>
          </p:cNvPr>
          <p:cNvSpPr txBox="1"/>
          <p:nvPr/>
        </p:nvSpPr>
        <p:spPr>
          <a:xfrm>
            <a:off x="1143000" y="597575"/>
            <a:ext cx="9372600" cy="2031325"/>
          </a:xfrm>
          <a:prstGeom prst="rect">
            <a:avLst/>
          </a:prstGeom>
          <a:noFill/>
        </p:spPr>
        <p:txBody>
          <a:bodyPr wrap="square" rtlCol="0">
            <a:spAutoFit/>
          </a:bodyPr>
          <a:lstStyle/>
          <a:p>
            <a:r>
              <a:rPr lang="sr-Latn-RS" dirty="0"/>
              <a:t>Grupa koja piše zakon naziva sama sebe </a:t>
            </a:r>
            <a:r>
              <a:rPr lang="sr-Latn-RS" dirty="0" err="1"/>
              <a:t>Borg</a:t>
            </a:r>
            <a:r>
              <a:rPr lang="sr-Latn-RS" dirty="0"/>
              <a:t> grupa</a:t>
            </a:r>
          </a:p>
          <a:p>
            <a:r>
              <a:rPr lang="sr-Latn-RS" dirty="0"/>
              <a:t>-</a:t>
            </a:r>
            <a:r>
              <a:rPr lang="hr-HR" b="1" dirty="0"/>
              <a:t>Borg</a:t>
            </a:r>
            <a:r>
              <a:rPr lang="hr-HR" dirty="0"/>
              <a:t> je izmišljena vanzemaljska vrsta, često se pojavljuju kao antagonisti u </a:t>
            </a:r>
            <a:r>
              <a:rPr lang="hr-HR" i="1" dirty="0">
                <a:hlinkClick r:id="rId2" tooltip="Zvjezdane staze"/>
              </a:rPr>
              <a:t>Zvjezdanim stazama</a:t>
            </a:r>
            <a:r>
              <a:rPr lang="hr-HR" dirty="0"/>
              <a:t>. Borg je skupina rasa pretvorenih u </a:t>
            </a:r>
            <a:r>
              <a:rPr lang="hr-HR" dirty="0" err="1"/>
              <a:t>kibernetičke</a:t>
            </a:r>
            <a:r>
              <a:rPr lang="hr-HR" dirty="0"/>
              <a:t> organizme, koji funkcioniraju kao radilice unutar grupne svijesti nazvane "Kolektiv" ili "Košnica”, te im je zadatak asimilirat druge u svoju zajednicu.</a:t>
            </a:r>
          </a:p>
          <a:p>
            <a:r>
              <a:rPr lang="hr-HR" dirty="0"/>
              <a:t>-Borg u prijevodu na nizozemskom znači i jamstvo, a upravo su nezakonitim jamstvima  razvlastili manjinske dioničare</a:t>
            </a:r>
            <a:endParaRPr lang="sr-Latn-RS" dirty="0"/>
          </a:p>
        </p:txBody>
      </p:sp>
    </p:spTree>
    <p:extLst>
      <p:ext uri="{BB962C8B-B14F-4D97-AF65-F5344CB8AC3E}">
        <p14:creationId xmlns:p14="http://schemas.microsoft.com/office/powerpoint/2010/main" val="30829967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2BE3A80B-D103-7E44-B08D-14B5A924B4B2}"/>
              </a:ext>
            </a:extLst>
          </p:cNvPr>
          <p:cNvGraphicFramePr>
            <a:graphicFrameLocks noGrp="1"/>
          </p:cNvGraphicFramePr>
          <p:nvPr>
            <p:extLst>
              <p:ext uri="{D42A27DB-BD31-4B8C-83A1-F6EECF244321}">
                <p14:modId xmlns:p14="http://schemas.microsoft.com/office/powerpoint/2010/main" val="1909400696"/>
              </p:ext>
            </p:extLst>
          </p:nvPr>
        </p:nvGraphicFramePr>
        <p:xfrm>
          <a:off x="971550" y="1219200"/>
          <a:ext cx="10801349" cy="4638990"/>
        </p:xfrm>
        <a:graphic>
          <a:graphicData uri="http://schemas.openxmlformats.org/drawingml/2006/table">
            <a:tbl>
              <a:tblPr>
                <a:tableStyleId>{5C22544A-7EE6-4342-B048-85BDC9FD1C3A}</a:tableStyleId>
              </a:tblPr>
              <a:tblGrid>
                <a:gridCol w="1062628">
                  <a:extLst>
                    <a:ext uri="{9D8B030D-6E8A-4147-A177-3AD203B41FA5}">
                      <a16:colId xmlns:a16="http://schemas.microsoft.com/office/drawing/2014/main" val="2939390240"/>
                    </a:ext>
                  </a:extLst>
                </a:gridCol>
                <a:gridCol w="1062628">
                  <a:extLst>
                    <a:ext uri="{9D8B030D-6E8A-4147-A177-3AD203B41FA5}">
                      <a16:colId xmlns:a16="http://schemas.microsoft.com/office/drawing/2014/main" val="581086044"/>
                    </a:ext>
                  </a:extLst>
                </a:gridCol>
                <a:gridCol w="1062628">
                  <a:extLst>
                    <a:ext uri="{9D8B030D-6E8A-4147-A177-3AD203B41FA5}">
                      <a16:colId xmlns:a16="http://schemas.microsoft.com/office/drawing/2014/main" val="2702275829"/>
                    </a:ext>
                  </a:extLst>
                </a:gridCol>
                <a:gridCol w="1062628">
                  <a:extLst>
                    <a:ext uri="{9D8B030D-6E8A-4147-A177-3AD203B41FA5}">
                      <a16:colId xmlns:a16="http://schemas.microsoft.com/office/drawing/2014/main" val="1641274520"/>
                    </a:ext>
                  </a:extLst>
                </a:gridCol>
                <a:gridCol w="1062628">
                  <a:extLst>
                    <a:ext uri="{9D8B030D-6E8A-4147-A177-3AD203B41FA5}">
                      <a16:colId xmlns:a16="http://schemas.microsoft.com/office/drawing/2014/main" val="2777761672"/>
                    </a:ext>
                  </a:extLst>
                </a:gridCol>
                <a:gridCol w="1062628">
                  <a:extLst>
                    <a:ext uri="{9D8B030D-6E8A-4147-A177-3AD203B41FA5}">
                      <a16:colId xmlns:a16="http://schemas.microsoft.com/office/drawing/2014/main" val="319681136"/>
                    </a:ext>
                  </a:extLst>
                </a:gridCol>
                <a:gridCol w="1237697">
                  <a:extLst>
                    <a:ext uri="{9D8B030D-6E8A-4147-A177-3AD203B41FA5}">
                      <a16:colId xmlns:a16="http://schemas.microsoft.com/office/drawing/2014/main" val="509964111"/>
                    </a:ext>
                  </a:extLst>
                </a:gridCol>
                <a:gridCol w="1062628">
                  <a:extLst>
                    <a:ext uri="{9D8B030D-6E8A-4147-A177-3AD203B41FA5}">
                      <a16:colId xmlns:a16="http://schemas.microsoft.com/office/drawing/2014/main" val="601784459"/>
                    </a:ext>
                  </a:extLst>
                </a:gridCol>
                <a:gridCol w="1062628">
                  <a:extLst>
                    <a:ext uri="{9D8B030D-6E8A-4147-A177-3AD203B41FA5}">
                      <a16:colId xmlns:a16="http://schemas.microsoft.com/office/drawing/2014/main" val="1531928359"/>
                    </a:ext>
                  </a:extLst>
                </a:gridCol>
                <a:gridCol w="1062628">
                  <a:extLst>
                    <a:ext uri="{9D8B030D-6E8A-4147-A177-3AD203B41FA5}">
                      <a16:colId xmlns:a16="http://schemas.microsoft.com/office/drawing/2014/main" val="2006956226"/>
                    </a:ext>
                  </a:extLst>
                </a:gridCol>
              </a:tblGrid>
              <a:tr h="913435">
                <a:tc>
                  <a:txBody>
                    <a:bodyPr/>
                    <a:lstStyle/>
                    <a:p>
                      <a:pPr algn="ctr" fontAlgn="b"/>
                      <a:r>
                        <a:rPr lang="hr-HR" sz="1200" u="none" strike="noStrike" dirty="0">
                          <a:effectLst/>
                        </a:rPr>
                        <a:t>Kompanija</a:t>
                      </a:r>
                      <a:endParaRPr lang="hr-HR" sz="12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r>
                        <a:rPr lang="hr-HR" sz="1200" u="none" strike="noStrike" dirty="0">
                          <a:effectLst/>
                        </a:rPr>
                        <a:t>Broj dionica</a:t>
                      </a:r>
                      <a:endParaRPr lang="hr-HR" sz="12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hr-HR" sz="1200" u="none" strike="noStrike">
                          <a:effectLst/>
                        </a:rPr>
                        <a:t>Udio manjinskih akcionara</a:t>
                      </a:r>
                      <a:endParaRPr lang="hr-HR" sz="12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hr-HR" sz="1200" u="none" strike="noStrike">
                          <a:effectLst/>
                        </a:rPr>
                        <a:t>Cijena akcije 01.01.2017</a:t>
                      </a:r>
                      <a:endParaRPr lang="hr-HR" sz="12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hr-HR" sz="1200" u="none" strike="noStrike">
                          <a:effectLst/>
                        </a:rPr>
                        <a:t>Cijena akcije 10.04.2017</a:t>
                      </a:r>
                      <a:endParaRPr lang="hr-HR" sz="12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hr-HR" sz="1200" u="none" strike="noStrike">
                          <a:effectLst/>
                        </a:rPr>
                        <a:t>Cijena akcije danas</a:t>
                      </a:r>
                      <a:endParaRPr lang="hr-HR" sz="12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hr-HR" sz="1200" u="none" strike="noStrike">
                          <a:effectLst/>
                        </a:rPr>
                        <a:t>Market cap 01.01.2017</a:t>
                      </a:r>
                      <a:endParaRPr lang="hr-HR" sz="12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hr-HR" sz="1200" u="none" strike="noStrike">
                          <a:effectLst/>
                        </a:rPr>
                        <a:t>Market cap 10.04.2017</a:t>
                      </a:r>
                      <a:endParaRPr lang="hr-HR" sz="12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hr-HR" sz="1200" u="none" strike="noStrike">
                          <a:effectLst/>
                        </a:rPr>
                        <a:t>Market cap danas</a:t>
                      </a:r>
                      <a:endParaRPr lang="hr-HR" sz="12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hr-HR" sz="12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359220669"/>
                  </a:ext>
                </a:extLst>
              </a:tr>
              <a:tr h="250470">
                <a:tc>
                  <a:txBody>
                    <a:bodyPr/>
                    <a:lstStyle/>
                    <a:p>
                      <a:pPr algn="l" fontAlgn="b"/>
                      <a:r>
                        <a:rPr lang="hr-HR" sz="1200" u="none" strike="noStrike">
                          <a:effectLst/>
                        </a:rPr>
                        <a:t>Ledo</a:t>
                      </a:r>
                      <a:endParaRPr lang="hr-HR" sz="12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hr-HR" sz="1200" u="none" strike="noStrike" dirty="0">
                          <a:effectLst/>
                        </a:rPr>
                        <a:t>313920</a:t>
                      </a:r>
                      <a:endParaRPr lang="hr-HR" sz="12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hr-HR" sz="1200" u="none" strike="noStrike">
                          <a:effectLst/>
                        </a:rPr>
                        <a:t>51,89%</a:t>
                      </a:r>
                      <a:endParaRPr lang="hr-HR" sz="12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hr-HR" sz="1200" u="none" strike="noStrike">
                          <a:effectLst/>
                        </a:rPr>
                        <a:t>10665</a:t>
                      </a:r>
                      <a:endParaRPr lang="hr-HR" sz="12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hr-HR" sz="1200" u="none" strike="noStrike">
                          <a:effectLst/>
                        </a:rPr>
                        <a:t>4000</a:t>
                      </a:r>
                      <a:endParaRPr lang="hr-HR" sz="12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hr-HR" sz="1200" u="none" strike="noStrike">
                          <a:effectLst/>
                        </a:rPr>
                        <a:t>0</a:t>
                      </a:r>
                      <a:endParaRPr lang="hr-HR" sz="12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hr-HR" sz="1200" u="none" strike="noStrike">
                          <a:effectLst/>
                        </a:rPr>
                        <a:t>1737254784</a:t>
                      </a:r>
                      <a:endParaRPr lang="hr-HR" sz="12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hr-HR" sz="1200" u="none" strike="noStrike">
                          <a:effectLst/>
                        </a:rPr>
                        <a:t>651572352</a:t>
                      </a:r>
                      <a:endParaRPr lang="hr-HR" sz="12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hr-HR" sz="1200" u="none" strike="noStrike">
                          <a:effectLst/>
                        </a:rPr>
                        <a:t>0</a:t>
                      </a:r>
                      <a:endParaRPr lang="hr-HR" sz="12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hr-HR" sz="12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882186289"/>
                  </a:ext>
                </a:extLst>
              </a:tr>
              <a:tr h="250470">
                <a:tc>
                  <a:txBody>
                    <a:bodyPr/>
                    <a:lstStyle/>
                    <a:p>
                      <a:pPr algn="l" fontAlgn="b"/>
                      <a:r>
                        <a:rPr lang="hr-HR" sz="1200" u="none" strike="noStrike">
                          <a:effectLst/>
                        </a:rPr>
                        <a:t>Zvijezda</a:t>
                      </a:r>
                      <a:endParaRPr lang="hr-HR" sz="12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hr-HR" sz="1200" u="none" strike="noStrike" dirty="0">
                          <a:effectLst/>
                        </a:rPr>
                        <a:t>100257</a:t>
                      </a:r>
                      <a:endParaRPr lang="hr-HR" sz="12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hr-HR" sz="1200" u="none" strike="noStrike">
                          <a:effectLst/>
                        </a:rPr>
                        <a:t>48,16%</a:t>
                      </a:r>
                      <a:endParaRPr lang="hr-HR" sz="12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hr-HR" sz="1200" u="none" strike="noStrike">
                          <a:effectLst/>
                        </a:rPr>
                        <a:t>4884</a:t>
                      </a:r>
                      <a:endParaRPr lang="hr-HR" sz="12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hr-HR" sz="1200" u="none" strike="noStrike">
                          <a:effectLst/>
                        </a:rPr>
                        <a:t>2200</a:t>
                      </a:r>
                      <a:endParaRPr lang="hr-HR" sz="12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hr-HR" sz="1200" u="none" strike="noStrike">
                          <a:effectLst/>
                        </a:rPr>
                        <a:t>0</a:t>
                      </a:r>
                      <a:endParaRPr lang="hr-HR" sz="12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hr-HR" sz="1200" u="none" strike="noStrike">
                          <a:effectLst/>
                        </a:rPr>
                        <a:t>235817939</a:t>
                      </a:r>
                      <a:endParaRPr lang="hr-HR" sz="12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hr-HR" sz="1200" u="none" strike="noStrike">
                          <a:effectLst/>
                        </a:rPr>
                        <a:t>106224297</a:t>
                      </a:r>
                      <a:endParaRPr lang="hr-HR" sz="12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hr-HR" sz="1200" u="none" strike="noStrike">
                          <a:effectLst/>
                        </a:rPr>
                        <a:t>0</a:t>
                      </a:r>
                      <a:endParaRPr lang="hr-HR" sz="12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hr-HR" sz="12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103660290"/>
                  </a:ext>
                </a:extLst>
              </a:tr>
              <a:tr h="250470">
                <a:tc>
                  <a:txBody>
                    <a:bodyPr/>
                    <a:lstStyle/>
                    <a:p>
                      <a:pPr algn="l" fontAlgn="b"/>
                      <a:r>
                        <a:rPr lang="hr-HR" sz="1200" u="none" strike="noStrike">
                          <a:effectLst/>
                        </a:rPr>
                        <a:t>Jamnica</a:t>
                      </a:r>
                      <a:endParaRPr lang="hr-HR" sz="12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hr-HR" sz="1200" u="none" strike="noStrike" dirty="0">
                          <a:effectLst/>
                        </a:rPr>
                        <a:t>22126</a:t>
                      </a:r>
                      <a:endParaRPr lang="hr-HR" sz="12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hr-HR" sz="1200" u="none" strike="noStrike" dirty="0">
                          <a:effectLst/>
                        </a:rPr>
                        <a:t>24,08%</a:t>
                      </a:r>
                      <a:endParaRPr lang="hr-HR" sz="12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hr-HR" sz="1200" u="none" strike="noStrike">
                          <a:effectLst/>
                        </a:rPr>
                        <a:t>140000</a:t>
                      </a:r>
                      <a:endParaRPr lang="hr-HR" sz="12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hr-HR" sz="1200" u="none" strike="noStrike">
                          <a:effectLst/>
                        </a:rPr>
                        <a:t>70000</a:t>
                      </a:r>
                      <a:endParaRPr lang="hr-HR" sz="12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hr-HR" sz="1200" u="none" strike="noStrike">
                          <a:effectLst/>
                        </a:rPr>
                        <a:t>0</a:t>
                      </a:r>
                      <a:endParaRPr lang="hr-HR" sz="12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hr-HR" sz="1200" u="none" strike="noStrike">
                          <a:effectLst/>
                        </a:rPr>
                        <a:t>745911712</a:t>
                      </a:r>
                      <a:endParaRPr lang="hr-HR" sz="12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hr-HR" sz="1200" u="none" strike="noStrike">
                          <a:effectLst/>
                        </a:rPr>
                        <a:t>372955856</a:t>
                      </a:r>
                      <a:endParaRPr lang="hr-HR" sz="12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hr-HR" sz="1200" u="none" strike="noStrike">
                          <a:effectLst/>
                        </a:rPr>
                        <a:t>0</a:t>
                      </a:r>
                      <a:endParaRPr lang="hr-HR" sz="12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hr-HR" sz="12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901292204"/>
                  </a:ext>
                </a:extLst>
              </a:tr>
              <a:tr h="304289">
                <a:tc>
                  <a:txBody>
                    <a:bodyPr/>
                    <a:lstStyle/>
                    <a:p>
                      <a:pPr algn="l" fontAlgn="b"/>
                      <a:r>
                        <a:rPr lang="hr-HR" sz="1200" u="none" strike="noStrike" dirty="0">
                          <a:effectLst/>
                        </a:rPr>
                        <a:t>Pik Vinkovci</a:t>
                      </a:r>
                      <a:endParaRPr lang="hr-HR" sz="12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hr-HR" sz="1200" u="none" strike="noStrike">
                          <a:effectLst/>
                        </a:rPr>
                        <a:t>317225</a:t>
                      </a:r>
                      <a:endParaRPr lang="hr-HR" sz="12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hr-HR" sz="1200" u="none" strike="noStrike" dirty="0">
                          <a:effectLst/>
                        </a:rPr>
                        <a:t>57,94%</a:t>
                      </a:r>
                      <a:endParaRPr lang="hr-HR" sz="12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hr-HR" sz="1200" u="none" strike="noStrike">
                          <a:effectLst/>
                        </a:rPr>
                        <a:t>250</a:t>
                      </a:r>
                      <a:endParaRPr lang="hr-HR" sz="12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hr-HR" sz="1200" u="none" strike="noStrike">
                          <a:effectLst/>
                        </a:rPr>
                        <a:t>50</a:t>
                      </a:r>
                      <a:endParaRPr lang="hr-HR" sz="12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hr-HR" sz="1200" u="none" strike="noStrike">
                          <a:effectLst/>
                        </a:rPr>
                        <a:t>0</a:t>
                      </a:r>
                      <a:endParaRPr lang="hr-HR" sz="12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hr-HR" sz="1200" u="none" strike="noStrike">
                          <a:effectLst/>
                        </a:rPr>
                        <a:t>45950041</a:t>
                      </a:r>
                      <a:endParaRPr lang="hr-HR" sz="12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hr-HR" sz="1200" u="none" strike="noStrike">
                          <a:effectLst/>
                        </a:rPr>
                        <a:t>9190008,25</a:t>
                      </a:r>
                      <a:endParaRPr lang="hr-HR" sz="12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hr-HR" sz="1200" u="none" strike="noStrike">
                          <a:effectLst/>
                        </a:rPr>
                        <a:t>0</a:t>
                      </a:r>
                      <a:endParaRPr lang="hr-HR" sz="12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hr-HR" sz="12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4169898640"/>
                  </a:ext>
                </a:extLst>
              </a:tr>
              <a:tr h="250470">
                <a:tc>
                  <a:txBody>
                    <a:bodyPr/>
                    <a:lstStyle/>
                    <a:p>
                      <a:pPr algn="l" fontAlgn="b"/>
                      <a:r>
                        <a:rPr lang="hr-HR" sz="1200" u="none" strike="noStrike">
                          <a:effectLst/>
                        </a:rPr>
                        <a:t>Žitnjak</a:t>
                      </a:r>
                      <a:endParaRPr lang="hr-HR" sz="12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hr-HR" sz="1200" u="none" strike="noStrike">
                          <a:effectLst/>
                        </a:rPr>
                        <a:t>205643</a:t>
                      </a:r>
                      <a:endParaRPr lang="hr-HR" sz="12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hr-HR" sz="1200" u="none" strike="noStrike" dirty="0">
                          <a:effectLst/>
                        </a:rPr>
                        <a:t>15,44%</a:t>
                      </a:r>
                      <a:endParaRPr lang="hr-HR" sz="12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hr-HR" sz="1200" u="none" strike="noStrike">
                          <a:effectLst/>
                        </a:rPr>
                        <a:t>250</a:t>
                      </a:r>
                      <a:endParaRPr lang="hr-HR" sz="12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hr-HR" sz="1200" u="none" strike="noStrike">
                          <a:effectLst/>
                        </a:rPr>
                        <a:t>172</a:t>
                      </a:r>
                      <a:endParaRPr lang="hr-HR" sz="12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hr-HR" sz="1200" u="none" strike="noStrike">
                          <a:effectLst/>
                        </a:rPr>
                        <a:t>172</a:t>
                      </a:r>
                      <a:endParaRPr lang="hr-HR" sz="12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hr-HR" sz="1200" u="none" strike="noStrike">
                          <a:effectLst/>
                        </a:rPr>
                        <a:t>7937820</a:t>
                      </a:r>
                      <a:endParaRPr lang="hr-HR" sz="12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hr-HR" sz="1200" u="none" strike="noStrike">
                          <a:effectLst/>
                        </a:rPr>
                        <a:t>5461220,02</a:t>
                      </a:r>
                      <a:endParaRPr lang="hr-HR" sz="12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hr-HR" sz="1200" u="none" strike="noStrike">
                          <a:effectLst/>
                        </a:rPr>
                        <a:t>5461220,02</a:t>
                      </a:r>
                      <a:endParaRPr lang="hr-HR" sz="12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hr-HR" sz="12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26567569"/>
                  </a:ext>
                </a:extLst>
              </a:tr>
              <a:tr h="250470">
                <a:tc>
                  <a:txBody>
                    <a:bodyPr/>
                    <a:lstStyle/>
                    <a:p>
                      <a:pPr algn="l" fontAlgn="b"/>
                      <a:r>
                        <a:rPr lang="hr-HR" sz="1200" u="none" strike="noStrike">
                          <a:effectLst/>
                        </a:rPr>
                        <a:t>Belje</a:t>
                      </a:r>
                      <a:endParaRPr lang="hr-HR" sz="12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hr-HR" sz="1200" u="none" strike="noStrike">
                          <a:effectLst/>
                        </a:rPr>
                        <a:t>45715487</a:t>
                      </a:r>
                      <a:endParaRPr lang="hr-HR" sz="12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hr-HR" sz="1200" u="none" strike="noStrike" dirty="0">
                          <a:effectLst/>
                        </a:rPr>
                        <a:t>15,44%</a:t>
                      </a:r>
                      <a:endParaRPr lang="hr-HR" sz="12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hr-HR" sz="1200" u="none" strike="noStrike">
                          <a:effectLst/>
                        </a:rPr>
                        <a:t>23,22</a:t>
                      </a:r>
                      <a:endParaRPr lang="hr-HR" sz="12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hr-HR" sz="1200" u="none" strike="noStrike">
                          <a:effectLst/>
                        </a:rPr>
                        <a:t>13</a:t>
                      </a:r>
                      <a:endParaRPr lang="hr-HR" sz="12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hr-HR" sz="1200" u="none" strike="noStrike">
                          <a:effectLst/>
                        </a:rPr>
                        <a:t>0</a:t>
                      </a:r>
                      <a:endParaRPr lang="hr-HR" sz="12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hr-HR" sz="1200" u="none" strike="noStrike">
                          <a:effectLst/>
                        </a:rPr>
                        <a:t>163897701</a:t>
                      </a:r>
                      <a:endParaRPr lang="hr-HR" sz="12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hr-HR" sz="1200" u="none" strike="noStrike">
                          <a:effectLst/>
                        </a:rPr>
                        <a:t>91760125,5</a:t>
                      </a:r>
                      <a:endParaRPr lang="hr-HR" sz="12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hr-HR" sz="1200" u="none" strike="noStrike">
                          <a:effectLst/>
                        </a:rPr>
                        <a:t>0</a:t>
                      </a:r>
                      <a:endParaRPr lang="hr-HR" sz="12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hr-HR" sz="12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981514482"/>
                  </a:ext>
                </a:extLst>
              </a:tr>
              <a:tr h="250470">
                <a:tc>
                  <a:txBody>
                    <a:bodyPr/>
                    <a:lstStyle/>
                    <a:p>
                      <a:pPr algn="l" fontAlgn="b"/>
                      <a:r>
                        <a:rPr lang="hr-HR" sz="1200" u="none" strike="noStrike">
                          <a:effectLst/>
                        </a:rPr>
                        <a:t>Tisak</a:t>
                      </a:r>
                      <a:endParaRPr lang="hr-HR" sz="12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hr-HR" sz="1200" u="none" strike="noStrike">
                          <a:effectLst/>
                        </a:rPr>
                        <a:t>2386567</a:t>
                      </a:r>
                      <a:endParaRPr lang="hr-HR" sz="12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hr-HR" sz="1200" u="none" strike="noStrike" dirty="0">
                          <a:effectLst/>
                        </a:rPr>
                        <a:t>48,66%</a:t>
                      </a:r>
                      <a:endParaRPr lang="hr-HR" sz="12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hr-HR" sz="1200" u="none" strike="noStrike" dirty="0">
                          <a:effectLst/>
                        </a:rPr>
                        <a:t>160</a:t>
                      </a:r>
                      <a:endParaRPr lang="hr-HR" sz="12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hr-HR" sz="1200" u="none" strike="noStrike">
                          <a:effectLst/>
                        </a:rPr>
                        <a:t>149</a:t>
                      </a:r>
                      <a:endParaRPr lang="hr-HR" sz="12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hr-HR" sz="1200" u="none" strike="noStrike">
                          <a:effectLst/>
                        </a:rPr>
                        <a:t>0</a:t>
                      </a:r>
                      <a:endParaRPr lang="hr-HR" sz="12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hr-HR" sz="1200" u="none" strike="noStrike">
                          <a:effectLst/>
                        </a:rPr>
                        <a:t>185808560</a:t>
                      </a:r>
                      <a:endParaRPr lang="hr-HR" sz="12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hr-HR" sz="1200" u="none" strike="noStrike">
                          <a:effectLst/>
                        </a:rPr>
                        <a:t>173034222</a:t>
                      </a:r>
                      <a:endParaRPr lang="hr-HR" sz="12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hr-HR" sz="1200" u="none" strike="noStrike">
                          <a:effectLst/>
                        </a:rPr>
                        <a:t>0</a:t>
                      </a:r>
                      <a:endParaRPr lang="hr-HR" sz="12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hr-HR" sz="12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275430927"/>
                  </a:ext>
                </a:extLst>
              </a:tr>
              <a:tr h="250470">
                <a:tc>
                  <a:txBody>
                    <a:bodyPr/>
                    <a:lstStyle/>
                    <a:p>
                      <a:pPr algn="l" fontAlgn="b"/>
                      <a:r>
                        <a:rPr lang="hr-HR" sz="1200" u="none" strike="noStrike">
                          <a:effectLst/>
                        </a:rPr>
                        <a:t>Vupik</a:t>
                      </a:r>
                      <a:endParaRPr lang="hr-HR" sz="12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hr-HR" sz="1200" u="none" strike="noStrike">
                          <a:effectLst/>
                        </a:rPr>
                        <a:t>4836587</a:t>
                      </a:r>
                      <a:endParaRPr lang="hr-HR" sz="12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hr-HR" sz="1200" u="none" strike="noStrike">
                          <a:effectLst/>
                        </a:rPr>
                        <a:t>35,10%</a:t>
                      </a:r>
                      <a:endParaRPr lang="hr-HR" sz="12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hr-HR" sz="1200" u="none" strike="noStrike" dirty="0">
                          <a:effectLst/>
                        </a:rPr>
                        <a:t>48,58</a:t>
                      </a:r>
                      <a:endParaRPr lang="hr-HR" sz="12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hr-HR" sz="1200" u="none" strike="noStrike">
                          <a:effectLst/>
                        </a:rPr>
                        <a:t>35</a:t>
                      </a:r>
                      <a:endParaRPr lang="hr-HR" sz="12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hr-HR" sz="1200" u="none" strike="noStrike">
                          <a:effectLst/>
                        </a:rPr>
                        <a:t>0</a:t>
                      </a:r>
                      <a:endParaRPr lang="hr-HR" sz="12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hr-HR" sz="1200" u="none" strike="noStrike">
                          <a:effectLst/>
                        </a:rPr>
                        <a:t>82471450</a:t>
                      </a:r>
                      <a:endParaRPr lang="hr-HR" sz="12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hr-HR" sz="1200" u="none" strike="noStrike">
                          <a:effectLst/>
                        </a:rPr>
                        <a:t>59417471,3</a:t>
                      </a:r>
                      <a:endParaRPr lang="hr-HR" sz="12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hr-HR" sz="1200" u="none" strike="noStrike">
                          <a:effectLst/>
                        </a:rPr>
                        <a:t>0</a:t>
                      </a:r>
                      <a:endParaRPr lang="hr-HR" sz="12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hr-HR" sz="12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920665451"/>
                  </a:ext>
                </a:extLst>
              </a:tr>
              <a:tr h="462588">
                <a:tc>
                  <a:txBody>
                    <a:bodyPr/>
                    <a:lstStyle/>
                    <a:p>
                      <a:pPr algn="l" fontAlgn="b"/>
                      <a:endParaRPr lang="hr-HR" sz="12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hr-HR" sz="12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hr-HR" sz="12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hr-HR" sz="12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endParaRPr lang="hr-HR" sz="12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hr-HR" sz="1200" u="none" strike="noStrike">
                          <a:effectLst/>
                        </a:rPr>
                        <a:t>kn</a:t>
                      </a:r>
                      <a:endParaRPr lang="hr-HR" sz="12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hr-HR" sz="1200" u="none" strike="noStrike">
                          <a:effectLst/>
                        </a:rPr>
                        <a:t>3205050007</a:t>
                      </a:r>
                      <a:endParaRPr lang="hr-HR" sz="12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hr-HR" sz="1200" u="none" strike="noStrike">
                          <a:effectLst/>
                        </a:rPr>
                        <a:t>1469615552</a:t>
                      </a:r>
                      <a:endParaRPr lang="hr-HR" sz="12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hr-HR" sz="1200" u="none" strike="noStrike">
                          <a:effectLst/>
                        </a:rPr>
                        <a:t>5461220</a:t>
                      </a:r>
                      <a:endParaRPr lang="hr-HR" sz="12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hr-HR" sz="12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769156011"/>
                  </a:ext>
                </a:extLst>
              </a:tr>
              <a:tr h="250470">
                <a:tc>
                  <a:txBody>
                    <a:bodyPr/>
                    <a:lstStyle/>
                    <a:p>
                      <a:pPr algn="l" fontAlgn="b"/>
                      <a:endParaRPr lang="hr-HR" sz="12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hr-HR" sz="12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hr-HR" sz="12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hr-HR" sz="12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endParaRPr lang="hr-HR" sz="12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endParaRPr lang="hr-HR" sz="12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endParaRPr lang="hr-HR" sz="12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hr-HR" sz="12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hr-HR" sz="12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hr-HR" sz="12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184721667"/>
                  </a:ext>
                </a:extLst>
              </a:tr>
              <a:tr h="453978">
                <a:tc>
                  <a:txBody>
                    <a:bodyPr/>
                    <a:lstStyle/>
                    <a:p>
                      <a:pPr algn="l" fontAlgn="b"/>
                      <a:endParaRPr lang="hr-HR" sz="12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hr-HR" sz="12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hr-HR" sz="12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hr-HR" sz="12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hr-HR" sz="12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hr-HR" sz="1200" u="none" strike="noStrike" dirty="0" err="1">
                          <a:effectLst/>
                        </a:rPr>
                        <a:t>eur</a:t>
                      </a:r>
                      <a:r>
                        <a:rPr lang="hr-HR" sz="1200" u="none" strike="noStrike" dirty="0">
                          <a:effectLst/>
                        </a:rPr>
                        <a:t> (</a:t>
                      </a:r>
                      <a:r>
                        <a:rPr lang="hr-HR" sz="1200" u="none" strike="noStrike" dirty="0" err="1">
                          <a:effectLst/>
                        </a:rPr>
                        <a:t>mil</a:t>
                      </a:r>
                      <a:r>
                        <a:rPr lang="hr-HR" sz="1200" u="none" strike="noStrike" dirty="0">
                          <a:effectLst/>
                        </a:rPr>
                        <a:t>)</a:t>
                      </a:r>
                      <a:endParaRPr lang="hr-HR" sz="12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hr-HR" sz="2200" u="none" strike="noStrike" dirty="0">
                          <a:effectLst/>
                        </a:rPr>
                        <a:t>427</a:t>
                      </a:r>
                      <a:endParaRPr lang="hr-HR" sz="22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hr-HR" sz="2200" u="none" strike="noStrike" dirty="0">
                          <a:effectLst/>
                        </a:rPr>
                        <a:t>196</a:t>
                      </a:r>
                      <a:endParaRPr lang="hr-HR" sz="22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hr-HR" sz="2200" u="none" strike="noStrike" dirty="0">
                          <a:effectLst/>
                        </a:rPr>
                        <a:t>0,73</a:t>
                      </a:r>
                      <a:endParaRPr lang="hr-HR" sz="22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endParaRPr lang="hr-HR" sz="12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944712961"/>
                  </a:ext>
                </a:extLst>
              </a:tr>
              <a:tr h="250470">
                <a:tc>
                  <a:txBody>
                    <a:bodyPr/>
                    <a:lstStyle/>
                    <a:p>
                      <a:pPr algn="l" fontAlgn="b"/>
                      <a:r>
                        <a:rPr lang="hr-HR" sz="1200" u="none" strike="noStrike">
                          <a:effectLst/>
                        </a:rPr>
                        <a:t>Konzum</a:t>
                      </a:r>
                      <a:endParaRPr lang="hr-HR" sz="12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hr-HR" sz="1200" u="none" strike="noStrike">
                          <a:effectLst/>
                        </a:rPr>
                        <a:t>14025</a:t>
                      </a:r>
                      <a:endParaRPr lang="hr-HR" sz="12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hr-HR" sz="1200" u="none" strike="noStrike">
                          <a:effectLst/>
                        </a:rPr>
                        <a:t>38,22%</a:t>
                      </a:r>
                      <a:endParaRPr lang="hr-HR" sz="12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hr-HR" sz="1200" u="none" strike="noStrike">
                          <a:effectLst/>
                        </a:rPr>
                        <a:t>nepoznata</a:t>
                      </a:r>
                      <a:endParaRPr lang="hr-HR" sz="12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hr-HR" sz="12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hr-HR" sz="12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hr-HR" sz="12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hr-HR" sz="12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endParaRPr lang="hr-HR" sz="12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endParaRPr lang="hr-HR" sz="12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513338689"/>
                  </a:ext>
                </a:extLst>
              </a:tr>
              <a:tr h="250470">
                <a:tc>
                  <a:txBody>
                    <a:bodyPr/>
                    <a:lstStyle/>
                    <a:p>
                      <a:pPr algn="l" fontAlgn="b"/>
                      <a:endParaRPr lang="hr-HR" sz="12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hr-HR" sz="12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hr-HR" sz="12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hr-HR" sz="12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hr-HR" sz="12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hr-HR" sz="12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hr-HR" sz="1200" b="0" i="0" u="none" strike="noStrike" dirty="0">
                          <a:solidFill>
                            <a:srgbClr val="000000"/>
                          </a:solidFill>
                          <a:effectLst/>
                          <a:latin typeface="Calibri" panose="020F0502020204030204" pitchFamily="34" charset="0"/>
                        </a:rPr>
                        <a:t>tečaj</a:t>
                      </a:r>
                    </a:p>
                  </a:txBody>
                  <a:tcPr marL="9525" marR="9525" marT="9525" marB="0" anchor="b"/>
                </a:tc>
                <a:tc>
                  <a:txBody>
                    <a:bodyPr/>
                    <a:lstStyle/>
                    <a:p>
                      <a:pPr algn="l" fontAlgn="b"/>
                      <a:r>
                        <a:rPr lang="hr-HR" sz="1200" b="0" i="0" u="none" strike="noStrike" dirty="0">
                          <a:solidFill>
                            <a:srgbClr val="000000"/>
                          </a:solidFill>
                          <a:effectLst/>
                          <a:latin typeface="Calibri" panose="020F0502020204030204" pitchFamily="34" charset="0"/>
                        </a:rPr>
                        <a:t>1 </a:t>
                      </a:r>
                      <a:r>
                        <a:rPr lang="hr-HR" sz="1200" b="0" i="0" u="none" strike="noStrike" dirty="0" err="1">
                          <a:solidFill>
                            <a:srgbClr val="000000"/>
                          </a:solidFill>
                          <a:effectLst/>
                          <a:latin typeface="Calibri" panose="020F0502020204030204" pitchFamily="34" charset="0"/>
                        </a:rPr>
                        <a:t>eur</a:t>
                      </a:r>
                      <a:r>
                        <a:rPr lang="hr-HR" sz="1200" b="0" i="0" u="none" strike="noStrike" dirty="0">
                          <a:solidFill>
                            <a:srgbClr val="000000"/>
                          </a:solidFill>
                          <a:effectLst/>
                          <a:latin typeface="Calibri" panose="020F0502020204030204" pitchFamily="34" charset="0"/>
                        </a:rPr>
                        <a:t> =7,45 kn</a:t>
                      </a:r>
                    </a:p>
                  </a:txBody>
                  <a:tcPr marL="9525" marR="9525" marT="9525" marB="0" anchor="b"/>
                </a:tc>
                <a:tc>
                  <a:txBody>
                    <a:bodyPr/>
                    <a:lstStyle/>
                    <a:p>
                      <a:pPr algn="l" fontAlgn="b"/>
                      <a:endParaRPr lang="hr-HR" sz="12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hr-HR" sz="12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480543870"/>
                  </a:ext>
                </a:extLst>
              </a:tr>
            </a:tbl>
          </a:graphicData>
        </a:graphic>
      </p:graphicFrame>
      <p:sp>
        <p:nvSpPr>
          <p:cNvPr id="3" name="TextBox 2">
            <a:extLst>
              <a:ext uri="{FF2B5EF4-FFF2-40B4-BE49-F238E27FC236}">
                <a16:creationId xmlns:a16="http://schemas.microsoft.com/office/drawing/2014/main" id="{CC531759-2C66-BA4A-BAA5-A85CE11A099D}"/>
              </a:ext>
            </a:extLst>
          </p:cNvPr>
          <p:cNvSpPr txBox="1"/>
          <p:nvPr/>
        </p:nvSpPr>
        <p:spPr>
          <a:xfrm>
            <a:off x="1066800" y="670560"/>
            <a:ext cx="10500360" cy="369332"/>
          </a:xfrm>
          <a:prstGeom prst="rect">
            <a:avLst/>
          </a:prstGeom>
          <a:noFill/>
        </p:spPr>
        <p:txBody>
          <a:bodyPr wrap="square" rtlCol="0">
            <a:spAutoFit/>
          </a:bodyPr>
          <a:lstStyle/>
          <a:p>
            <a:r>
              <a:rPr lang="sr-Latn-RS" dirty="0" err="1"/>
              <a:t>Cijene</a:t>
            </a:r>
            <a:r>
              <a:rPr lang="sr-Latn-RS" dirty="0"/>
              <a:t> dionica  prije   </a:t>
            </a:r>
            <a:r>
              <a:rPr lang="sr-Latn-RS" dirty="0" err="1"/>
              <a:t>Lexa</a:t>
            </a:r>
            <a:r>
              <a:rPr lang="sr-Latn-RS" dirty="0"/>
              <a:t>, na dan stupanja na snagu i danas (izvor </a:t>
            </a:r>
            <a:r>
              <a:rPr lang="sr-Latn-RS" dirty="0" err="1"/>
              <a:t>zse.hr</a:t>
            </a:r>
            <a:r>
              <a:rPr lang="sr-Latn-RS" dirty="0"/>
              <a:t>)</a:t>
            </a:r>
          </a:p>
        </p:txBody>
      </p:sp>
    </p:spTree>
    <p:extLst>
      <p:ext uri="{BB962C8B-B14F-4D97-AF65-F5344CB8AC3E}">
        <p14:creationId xmlns:p14="http://schemas.microsoft.com/office/powerpoint/2010/main" val="17760046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12EB15F-D04A-FA4C-8F00-AA90BC37A75B}"/>
              </a:ext>
            </a:extLst>
          </p:cNvPr>
          <p:cNvSpPr txBox="1"/>
          <p:nvPr/>
        </p:nvSpPr>
        <p:spPr>
          <a:xfrm>
            <a:off x="1092200" y="635000"/>
            <a:ext cx="9715500" cy="2308324"/>
          </a:xfrm>
          <a:prstGeom prst="rect">
            <a:avLst/>
          </a:prstGeom>
          <a:noFill/>
        </p:spPr>
        <p:txBody>
          <a:bodyPr wrap="square" rtlCol="0">
            <a:spAutoFit/>
          </a:bodyPr>
          <a:lstStyle/>
          <a:p>
            <a:r>
              <a:rPr lang="sr-Latn-RS" dirty="0"/>
              <a:t>Zašto su manjinski ostali bez svega</a:t>
            </a:r>
          </a:p>
          <a:p>
            <a:r>
              <a:rPr lang="sr-Latn-RS" dirty="0"/>
              <a:t>-Manjinski akcionari su držali 36,6 % listanih tvrtki.</a:t>
            </a:r>
          </a:p>
          <a:p>
            <a:r>
              <a:rPr lang="sr-Latn-RS" dirty="0"/>
              <a:t>-Niti jedna od tih tvrtki osim </a:t>
            </a:r>
            <a:r>
              <a:rPr lang="sr-Latn-RS" dirty="0" err="1"/>
              <a:t>Konzuma</a:t>
            </a:r>
            <a:r>
              <a:rPr lang="sr-Latn-RS" dirty="0"/>
              <a:t>. I </a:t>
            </a:r>
            <a:r>
              <a:rPr lang="sr-Latn-RS" dirty="0" err="1"/>
              <a:t>Agrokora</a:t>
            </a:r>
            <a:r>
              <a:rPr lang="sr-Latn-RS" dirty="0"/>
              <a:t> nije bila insolventna</a:t>
            </a:r>
          </a:p>
          <a:p>
            <a:r>
              <a:rPr lang="sr-Latn-RS" dirty="0"/>
              <a:t>-</a:t>
            </a:r>
            <a:r>
              <a:rPr lang="sr-Latn-RS" dirty="0" err="1"/>
              <a:t>Večinski</a:t>
            </a:r>
            <a:r>
              <a:rPr lang="sr-Latn-RS" dirty="0"/>
              <a:t> vlasnik je bio insolventan i akcije je dao u zalog</a:t>
            </a:r>
          </a:p>
          <a:p>
            <a:r>
              <a:rPr lang="sr-Latn-RS" dirty="0"/>
              <a:t>-</a:t>
            </a:r>
            <a:r>
              <a:rPr lang="sr-Latn-RS" dirty="0" err="1"/>
              <a:t>Večinski</a:t>
            </a:r>
            <a:r>
              <a:rPr lang="sr-Latn-RS" dirty="0"/>
              <a:t> vlasnik je izdavao jamstva tvrtki kćeri bez odluka skupština .Za davanje jamstava nije uzeo </a:t>
            </a:r>
            <a:r>
              <a:rPr lang="sr-Latn-RS" dirty="0" err="1"/>
              <a:t>protučinidbu</a:t>
            </a:r>
            <a:r>
              <a:rPr lang="sr-Latn-RS" dirty="0"/>
              <a:t>. Banke iako su znale da su jamstva </a:t>
            </a:r>
            <a:r>
              <a:rPr lang="sr-Latn-RS" dirty="0" err="1"/>
              <a:t>ništetna</a:t>
            </a:r>
            <a:r>
              <a:rPr lang="sr-Latn-RS" dirty="0"/>
              <a:t> su to </a:t>
            </a:r>
            <a:r>
              <a:rPr lang="sr-Latn-RS" dirty="0" err="1"/>
              <a:t>prihvačale</a:t>
            </a:r>
            <a:r>
              <a:rPr lang="sr-Latn-RS" dirty="0"/>
              <a:t> za novo kreditiranje</a:t>
            </a:r>
          </a:p>
          <a:p>
            <a:r>
              <a:rPr lang="sr-Latn-RS" dirty="0"/>
              <a:t>Prikazivanjem jamstava su poništeni </a:t>
            </a:r>
            <a:r>
              <a:rPr lang="sr-Latn-RS" dirty="0" err="1"/>
              <a:t>kolaterali</a:t>
            </a:r>
            <a:r>
              <a:rPr lang="sr-Latn-RS" dirty="0"/>
              <a:t>, a </a:t>
            </a:r>
            <a:r>
              <a:rPr lang="sr-Latn-RS" dirty="0" err="1"/>
              <a:t>izvlašteni</a:t>
            </a:r>
            <a:r>
              <a:rPr lang="sr-Latn-RS" dirty="0"/>
              <a:t> manjinski akcionari</a:t>
            </a:r>
          </a:p>
        </p:txBody>
      </p:sp>
    </p:spTree>
    <p:extLst>
      <p:ext uri="{BB962C8B-B14F-4D97-AF65-F5344CB8AC3E}">
        <p14:creationId xmlns:p14="http://schemas.microsoft.com/office/powerpoint/2010/main" val="15043786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96177F1-97F8-3B49-A658-C6A8BA326982}"/>
              </a:ext>
            </a:extLst>
          </p:cNvPr>
          <p:cNvSpPr txBox="1"/>
          <p:nvPr/>
        </p:nvSpPr>
        <p:spPr>
          <a:xfrm>
            <a:off x="1130300" y="1016000"/>
            <a:ext cx="9461500" cy="1754326"/>
          </a:xfrm>
          <a:prstGeom prst="rect">
            <a:avLst/>
          </a:prstGeom>
          <a:noFill/>
        </p:spPr>
        <p:txBody>
          <a:bodyPr wrap="square" rtlCol="0">
            <a:spAutoFit/>
          </a:bodyPr>
          <a:lstStyle/>
          <a:p>
            <a:r>
              <a:rPr lang="sr-Latn-RS" dirty="0"/>
              <a:t>Gubitnici-akcionari</a:t>
            </a:r>
          </a:p>
          <a:p>
            <a:r>
              <a:rPr lang="sr-Latn-RS" dirty="0"/>
              <a:t>17 000 manjinskih akcionara</a:t>
            </a:r>
          </a:p>
          <a:p>
            <a:r>
              <a:rPr lang="sr-Latn-RS" dirty="0"/>
              <a:t>-mirovinski fondovi (broj članova u mirovinskim fondovima iznosi 1,9 </a:t>
            </a:r>
            <a:r>
              <a:rPr lang="sr-Latn-RS" dirty="0" err="1"/>
              <a:t>mil</a:t>
            </a:r>
            <a:r>
              <a:rPr lang="sr-Latn-RS" dirty="0"/>
              <a:t>)</a:t>
            </a:r>
          </a:p>
          <a:p>
            <a:r>
              <a:rPr lang="sr-Latn-RS" dirty="0"/>
              <a:t>-domaći i strani </a:t>
            </a:r>
            <a:r>
              <a:rPr lang="sr-Latn-RS" dirty="0" err="1"/>
              <a:t>investicijski</a:t>
            </a:r>
            <a:r>
              <a:rPr lang="sr-Latn-RS" dirty="0"/>
              <a:t> fondovi</a:t>
            </a:r>
          </a:p>
          <a:p>
            <a:r>
              <a:rPr lang="sr-Latn-RS" dirty="0"/>
              <a:t>-zaposlenici i bivši zaposlenici koji su stekli svoje dionice  kroz </a:t>
            </a:r>
            <a:r>
              <a:rPr lang="sr-Latn-RS" dirty="0" err="1"/>
              <a:t>privatizacijske</a:t>
            </a:r>
            <a:r>
              <a:rPr lang="sr-Latn-RS" dirty="0"/>
              <a:t> procese</a:t>
            </a:r>
          </a:p>
          <a:p>
            <a:r>
              <a:rPr lang="sr-Latn-RS" dirty="0"/>
              <a:t>-mali ulagači na berzi</a:t>
            </a:r>
          </a:p>
        </p:txBody>
      </p:sp>
      <p:sp>
        <p:nvSpPr>
          <p:cNvPr id="4" name="TextBox 3">
            <a:extLst>
              <a:ext uri="{FF2B5EF4-FFF2-40B4-BE49-F238E27FC236}">
                <a16:creationId xmlns:a16="http://schemas.microsoft.com/office/drawing/2014/main" id="{3BA5DB06-87AA-D34B-9CC7-E75A95F227B9}"/>
              </a:ext>
            </a:extLst>
          </p:cNvPr>
          <p:cNvSpPr txBox="1"/>
          <p:nvPr/>
        </p:nvSpPr>
        <p:spPr>
          <a:xfrm>
            <a:off x="1130300" y="3016132"/>
            <a:ext cx="9232900" cy="1200329"/>
          </a:xfrm>
          <a:prstGeom prst="rect">
            <a:avLst/>
          </a:prstGeom>
          <a:noFill/>
        </p:spPr>
        <p:txBody>
          <a:bodyPr wrap="square" rtlCol="0">
            <a:spAutoFit/>
          </a:bodyPr>
          <a:lstStyle/>
          <a:p>
            <a:r>
              <a:rPr lang="sr-Latn-RS" dirty="0"/>
              <a:t>Gubitnici </a:t>
            </a:r>
            <a:r>
              <a:rPr lang="sr-Latn-RS" dirty="0" err="1"/>
              <a:t>vjerovnici</a:t>
            </a:r>
            <a:endParaRPr lang="sr-Latn-RS" dirty="0"/>
          </a:p>
          <a:p>
            <a:r>
              <a:rPr lang="sr-Latn-RS" dirty="0"/>
              <a:t>-svi domaci </a:t>
            </a:r>
            <a:r>
              <a:rPr lang="sr-Latn-RS" dirty="0" err="1"/>
              <a:t>vjerovnici</a:t>
            </a:r>
            <a:r>
              <a:rPr lang="sr-Latn-RS" dirty="0"/>
              <a:t> koji su imali zalog nad akcijama-gubitak preko 95%</a:t>
            </a:r>
          </a:p>
          <a:p>
            <a:r>
              <a:rPr lang="sr-Latn-RS" dirty="0"/>
              <a:t>-</a:t>
            </a:r>
            <a:r>
              <a:rPr lang="sr-Latn-RS" dirty="0" err="1"/>
              <a:t>vjerovnici</a:t>
            </a:r>
            <a:r>
              <a:rPr lang="sr-Latn-RS" dirty="0"/>
              <a:t> koji su primali regresne </a:t>
            </a:r>
            <a:r>
              <a:rPr lang="sr-Latn-RS" dirty="0" err="1"/>
              <a:t>mjenice</a:t>
            </a:r>
            <a:r>
              <a:rPr lang="sr-Latn-RS" dirty="0"/>
              <a:t>-gubitak preko 80%</a:t>
            </a:r>
          </a:p>
          <a:p>
            <a:r>
              <a:rPr lang="sr-Latn-RS" dirty="0"/>
              <a:t>-dobavljači  -gubitak 20-30 %</a:t>
            </a:r>
          </a:p>
        </p:txBody>
      </p:sp>
      <p:sp>
        <p:nvSpPr>
          <p:cNvPr id="5" name="TextBox 4">
            <a:extLst>
              <a:ext uri="{FF2B5EF4-FFF2-40B4-BE49-F238E27FC236}">
                <a16:creationId xmlns:a16="http://schemas.microsoft.com/office/drawing/2014/main" id="{E308493A-9333-554A-A68B-D6475762E483}"/>
              </a:ext>
            </a:extLst>
          </p:cNvPr>
          <p:cNvSpPr txBox="1"/>
          <p:nvPr/>
        </p:nvSpPr>
        <p:spPr>
          <a:xfrm>
            <a:off x="1130300" y="4272677"/>
            <a:ext cx="9131300" cy="2308324"/>
          </a:xfrm>
          <a:prstGeom prst="rect">
            <a:avLst/>
          </a:prstGeom>
          <a:noFill/>
        </p:spPr>
        <p:txBody>
          <a:bodyPr wrap="square" rtlCol="0">
            <a:spAutoFit/>
          </a:bodyPr>
          <a:lstStyle/>
          <a:p>
            <a:r>
              <a:rPr lang="sr-Latn-RS" dirty="0"/>
              <a:t>Dobitnici-novi kreditori</a:t>
            </a:r>
          </a:p>
          <a:p>
            <a:r>
              <a:rPr lang="sr-Latn-RS" dirty="0"/>
              <a:t>-</a:t>
            </a:r>
            <a:r>
              <a:rPr lang="sr-Latn-RS" dirty="0" err="1"/>
              <a:t>Roll</a:t>
            </a:r>
            <a:r>
              <a:rPr lang="sr-Latn-RS" dirty="0"/>
              <a:t> </a:t>
            </a:r>
            <a:r>
              <a:rPr lang="sr-Latn-RS" dirty="0" err="1"/>
              <a:t>up</a:t>
            </a:r>
            <a:r>
              <a:rPr lang="sr-Latn-RS" dirty="0"/>
              <a:t>-eri   -američki strvinarski fondovi koji su otkupili obveznice </a:t>
            </a:r>
            <a:r>
              <a:rPr lang="sr-Latn-RS" dirty="0" err="1"/>
              <a:t>Agrokora</a:t>
            </a:r>
            <a:r>
              <a:rPr lang="sr-Latn-RS" dirty="0"/>
              <a:t> po </a:t>
            </a:r>
            <a:r>
              <a:rPr lang="sr-Latn-RS" dirty="0" err="1"/>
              <a:t>cijenama</a:t>
            </a:r>
            <a:r>
              <a:rPr lang="sr-Latn-RS" dirty="0"/>
              <a:t> 20-30% od </a:t>
            </a:r>
            <a:r>
              <a:rPr lang="sr-Latn-RS" dirty="0" err="1"/>
              <a:t>nominale</a:t>
            </a:r>
            <a:r>
              <a:rPr lang="sr-Latn-RS" dirty="0"/>
              <a:t>, a zatim dale kredit </a:t>
            </a:r>
            <a:r>
              <a:rPr lang="sr-Latn-RS" dirty="0" err="1"/>
              <a:t>Agrokoru</a:t>
            </a:r>
            <a:r>
              <a:rPr lang="sr-Latn-RS" dirty="0"/>
              <a:t> u iznosu od 540  </a:t>
            </a:r>
            <a:r>
              <a:rPr lang="sr-Latn-RS" dirty="0" err="1"/>
              <a:t>mil</a:t>
            </a:r>
            <a:r>
              <a:rPr lang="sr-Latn-RS" dirty="0"/>
              <a:t> </a:t>
            </a:r>
            <a:r>
              <a:rPr lang="sr-Latn-RS" dirty="0" err="1"/>
              <a:t>eur</a:t>
            </a:r>
            <a:r>
              <a:rPr lang="sr-Latn-RS" dirty="0"/>
              <a:t>, s tim da im se prizna dug po obveznicama po </a:t>
            </a:r>
            <a:r>
              <a:rPr lang="sr-Latn-RS" dirty="0" err="1"/>
              <a:t>nominali</a:t>
            </a:r>
            <a:r>
              <a:rPr lang="sr-Latn-RS" dirty="0"/>
              <a:t> .</a:t>
            </a:r>
          </a:p>
          <a:p>
            <a:r>
              <a:rPr lang="sr-Latn-RS" dirty="0"/>
              <a:t>Kredit ima status senior kredita i nije </a:t>
            </a:r>
            <a:r>
              <a:rPr lang="sr-Latn-RS" dirty="0" err="1"/>
              <a:t>dio</a:t>
            </a:r>
            <a:r>
              <a:rPr lang="sr-Latn-RS" dirty="0"/>
              <a:t> </a:t>
            </a:r>
            <a:r>
              <a:rPr lang="sr-Latn-RS" dirty="0" err="1"/>
              <a:t>stecajne</a:t>
            </a:r>
            <a:r>
              <a:rPr lang="sr-Latn-RS" dirty="0"/>
              <a:t> </a:t>
            </a:r>
            <a:r>
              <a:rPr lang="sr-Latn-RS" dirty="0" err="1"/>
              <a:t>mase.Fondovi</a:t>
            </a:r>
            <a:r>
              <a:rPr lang="sr-Latn-RS" dirty="0"/>
              <a:t> se po prvi put pojavljuju U ugovoru o kreditu Izvanredni </a:t>
            </a:r>
            <a:r>
              <a:rPr lang="sr-Latn-RS" dirty="0" err="1"/>
              <a:t>povjerenik</a:t>
            </a:r>
            <a:r>
              <a:rPr lang="sr-Latn-RS" dirty="0"/>
              <a:t> potpisao zabranu osporavanja jamstava ovisnih društava.</a:t>
            </a:r>
          </a:p>
          <a:p>
            <a:r>
              <a:rPr lang="sr-Latn-RS" dirty="0"/>
              <a:t>Fond </a:t>
            </a:r>
            <a:r>
              <a:rPr lang="sr-Latn-RS" dirty="0" err="1"/>
              <a:t>Knighthead</a:t>
            </a:r>
            <a:r>
              <a:rPr lang="sr-Latn-RS" dirty="0"/>
              <a:t> je danas glavni </a:t>
            </a:r>
            <a:r>
              <a:rPr lang="sr-Latn-RS" dirty="0" err="1"/>
              <a:t>vjerovnik</a:t>
            </a:r>
            <a:r>
              <a:rPr lang="sr-Latn-RS" dirty="0"/>
              <a:t> kojem </a:t>
            </a:r>
            <a:r>
              <a:rPr lang="sr-Latn-RS" dirty="0" err="1"/>
              <a:t>Agrokor</a:t>
            </a:r>
            <a:r>
              <a:rPr lang="sr-Latn-RS" dirty="0"/>
              <a:t> plaća kamatu od 14%.</a:t>
            </a:r>
          </a:p>
        </p:txBody>
      </p:sp>
    </p:spTree>
    <p:extLst>
      <p:ext uri="{BB962C8B-B14F-4D97-AF65-F5344CB8AC3E}">
        <p14:creationId xmlns:p14="http://schemas.microsoft.com/office/powerpoint/2010/main" val="18645794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A1ABB48-E990-A64D-8FC2-C4D6A2DC4F09}"/>
              </a:ext>
            </a:extLst>
          </p:cNvPr>
          <p:cNvSpPr txBox="1"/>
          <p:nvPr/>
        </p:nvSpPr>
        <p:spPr>
          <a:xfrm>
            <a:off x="889000" y="673100"/>
            <a:ext cx="10477500" cy="2031325"/>
          </a:xfrm>
          <a:prstGeom prst="rect">
            <a:avLst/>
          </a:prstGeom>
          <a:noFill/>
        </p:spPr>
        <p:txBody>
          <a:bodyPr wrap="square" rtlCol="0">
            <a:spAutoFit/>
          </a:bodyPr>
          <a:lstStyle/>
          <a:p>
            <a:r>
              <a:rPr lang="sr-Latn-RS" dirty="0"/>
              <a:t>Dobitnici –konzultanti</a:t>
            </a:r>
          </a:p>
          <a:p>
            <a:r>
              <a:rPr lang="sr-Latn-RS" dirty="0"/>
              <a:t>-</a:t>
            </a:r>
            <a:r>
              <a:rPr lang="sr-Latn-RS" dirty="0" err="1"/>
              <a:t>bivsa</a:t>
            </a:r>
            <a:r>
              <a:rPr lang="sr-Latn-RS" dirty="0"/>
              <a:t> tvrtka Izvanrednog </a:t>
            </a:r>
            <a:r>
              <a:rPr lang="sr-Latn-RS" dirty="0" err="1"/>
              <a:t>povjerenika</a:t>
            </a:r>
            <a:r>
              <a:rPr lang="sr-Latn-RS" dirty="0"/>
              <a:t> </a:t>
            </a:r>
            <a:r>
              <a:rPr lang="sr-Latn-RS" dirty="0" err="1"/>
              <a:t>Texo</a:t>
            </a:r>
            <a:r>
              <a:rPr lang="sr-Latn-RS" dirty="0"/>
              <a:t> </a:t>
            </a:r>
            <a:r>
              <a:rPr lang="sr-Latn-RS" dirty="0" err="1"/>
              <a:t>menagment</a:t>
            </a:r>
            <a:endParaRPr lang="sr-Latn-RS" dirty="0"/>
          </a:p>
          <a:p>
            <a:r>
              <a:rPr lang="sr-Latn-RS" dirty="0"/>
              <a:t>-tvrtke glavnog pisca zakona Altera </a:t>
            </a:r>
            <a:r>
              <a:rPr lang="sr-Latn-RS" dirty="0" err="1"/>
              <a:t>savjetovanja</a:t>
            </a:r>
            <a:endParaRPr lang="sr-Latn-RS" dirty="0"/>
          </a:p>
          <a:p>
            <a:r>
              <a:rPr lang="sr-Latn-RS" dirty="0"/>
              <a:t>-tvrtke </a:t>
            </a:r>
            <a:r>
              <a:rPr lang="sr-Latn-RS" dirty="0" err="1"/>
              <a:t>bivsih</a:t>
            </a:r>
            <a:r>
              <a:rPr lang="sr-Latn-RS" dirty="0"/>
              <a:t> odvjetnika  strvinarskih fondova</a:t>
            </a:r>
          </a:p>
          <a:p>
            <a:r>
              <a:rPr lang="sr-Latn-RS" dirty="0"/>
              <a:t>-PR agencije koje rade za AGRK</a:t>
            </a:r>
          </a:p>
          <a:p>
            <a:r>
              <a:rPr lang="sr-Latn-RS" dirty="0" err="1"/>
              <a:t>Cijena</a:t>
            </a:r>
            <a:r>
              <a:rPr lang="sr-Latn-RS" dirty="0"/>
              <a:t> sata svakog zaposlenika u konzultantskoj  kući </a:t>
            </a:r>
            <a:r>
              <a:rPr lang="sr-Latn-RS" dirty="0" err="1"/>
              <a:t>prosjećno</a:t>
            </a:r>
            <a:r>
              <a:rPr lang="sr-Latn-RS" dirty="0"/>
              <a:t> se kretala oko 400 </a:t>
            </a:r>
            <a:r>
              <a:rPr lang="sr-Latn-RS" dirty="0" err="1"/>
              <a:t>eura</a:t>
            </a:r>
            <a:r>
              <a:rPr lang="sr-Latn-RS" dirty="0"/>
              <a:t> </a:t>
            </a:r>
          </a:p>
          <a:p>
            <a:r>
              <a:rPr lang="sr-Latn-RS" dirty="0"/>
              <a:t>Prije </a:t>
            </a:r>
            <a:r>
              <a:rPr lang="sr-Latn-RS" dirty="0" err="1"/>
              <a:t>Lexa</a:t>
            </a:r>
            <a:r>
              <a:rPr lang="sr-Latn-RS" dirty="0"/>
              <a:t> </a:t>
            </a:r>
            <a:r>
              <a:rPr lang="sr-Latn-RS" dirty="0" err="1"/>
              <a:t>cijena</a:t>
            </a:r>
            <a:r>
              <a:rPr lang="sr-Latn-RS" dirty="0"/>
              <a:t> sata je bila i 10 puta manja</a:t>
            </a:r>
          </a:p>
        </p:txBody>
      </p:sp>
    </p:spTree>
    <p:extLst>
      <p:ext uri="{BB962C8B-B14F-4D97-AF65-F5344CB8AC3E}">
        <p14:creationId xmlns:p14="http://schemas.microsoft.com/office/powerpoint/2010/main" val="1908798907"/>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Wood Type">
  <a:themeElements>
    <a:clrScheme name="Wood Type">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Wood Type">
      <a:majorFont>
        <a:latin typeface="Rockwell Condensed" panose="02060603050405020104"/>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panose="02060603020205020403"/>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Wood Type">
      <a:fillStyleLst>
        <a:solidFill>
          <a:schemeClr val="phClr"/>
        </a:solidFill>
        <a:blipFill rotWithShape="1">
          <a:blip xmlns:r="http://schemas.openxmlformats.org/officeDocument/2006/relationships" r:embed="rId1">
            <a:duotone>
              <a:schemeClr val="phClr">
                <a:tint val="70000"/>
                <a:shade val="63000"/>
              </a:schemeClr>
              <a:schemeClr val="phClr">
                <a:tint val="10000"/>
                <a:satMod val="150000"/>
              </a:schemeClr>
            </a:duotone>
          </a:blip>
          <a:tile tx="0" ty="0" sx="60000" sy="59000" flip="none" algn="tl"/>
        </a:blipFill>
        <a:blipFill rotWithShape="1">
          <a:blip xmlns:r="http://schemas.openxmlformats.org/officeDocument/2006/relationships" r:embed="rId1">
            <a:duotone>
              <a:schemeClr val="phClr">
                <a:shade val="36000"/>
                <a:satMod val="120000"/>
              </a:schemeClr>
              <a:schemeClr val="phClr">
                <a:tint val="40000"/>
              </a:schemeClr>
            </a:duotone>
          </a:blip>
          <a:tile tx="0" ty="0" sx="60000" sy="59000" flip="none" algn="tl"/>
        </a:blip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oftEdge rad="12700"/>
          </a:effectLst>
        </a:effectStyle>
        <a:effectStyle>
          <a:effectLst>
            <a:outerShdw blurRad="50800" dist="19050" dir="5400000" algn="tl" rotWithShape="0">
              <a:srgbClr val="000000">
                <a:alpha val="60000"/>
              </a:srgbClr>
            </a:outerShdw>
            <a:softEdge rad="12700"/>
          </a:effectLst>
        </a:effectStyle>
      </a:effectStyleLst>
      <a:bgFillStyleLst>
        <a:solidFill>
          <a:schemeClr val="phClr"/>
        </a:solidFill>
        <a:solidFill>
          <a:schemeClr val="phClr">
            <a:shade val="97000"/>
            <a:satMod val="150000"/>
          </a:schemeClr>
        </a:solidFill>
        <a:blipFill rotWithShape="1">
          <a:blip xmlns:r="http://schemas.openxmlformats.org/officeDocument/2006/relationships" r:embed="rId1">
            <a:duotone>
              <a:schemeClr val="phClr">
                <a:tint val="75000"/>
                <a:shade val="58000"/>
                <a:satMod val="120000"/>
              </a:schemeClr>
              <a:schemeClr val="phClr">
                <a:tint val="50000"/>
                <a:shade val="96000"/>
              </a:schemeClr>
            </a:duotone>
          </a:blip>
          <a:tile tx="0" ty="0" sx="100000" sy="100000" flip="none" algn="tl"/>
        </a:blipFill>
      </a:bgFillStyleLst>
    </a:fmtScheme>
  </a:themeElements>
  <a:objectDefaults/>
  <a:extraClrSchemeLst/>
  <a:extLst>
    <a:ext uri="{05A4C25C-085E-4340-85A3-A5531E510DB2}">
      <thm15:themeFamily xmlns:thm15="http://schemas.microsoft.com/office/thememl/2012/main" name="Wood Type" id="{7ACABC62-BF99-48CF-A9DC-4DB89C7B13DC}" vid="{142A1326-48AB-42A9-8428-CB14AA30176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{ADEE9A53-2B4E-D74D-90F5-B710C7A3B5A4}tf10001070</Template>
  <TotalTime>8926</TotalTime>
  <Words>864</Words>
  <Application>Microsoft Office PowerPoint</Application>
  <PresentationFormat>Widescreen</PresentationFormat>
  <Paragraphs>162</Paragraphs>
  <Slides>13</Slides>
  <Notes>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13</vt:i4>
      </vt:variant>
    </vt:vector>
  </HeadingPairs>
  <TitlesOfParts>
    <vt:vector size="19" baseType="lpstr">
      <vt:lpstr>Calibri</vt:lpstr>
      <vt:lpstr>Rockwell</vt:lpstr>
      <vt:lpstr>Rockwell Condensed</vt:lpstr>
      <vt:lpstr>Rockwell Extra Bold</vt:lpstr>
      <vt:lpstr>Wingdings</vt:lpstr>
      <vt:lpstr>Wood Type</vt:lpstr>
      <vt:lpstr>brisanje manjinskih dioničara zavisnih društava Agrokora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Velika pljačka manjinskih akcionara</dc:title>
  <dc:creator>Miroslav Jelicic Purko</dc:creator>
  <cp:lastModifiedBy>Aleksandar Raspopovic</cp:lastModifiedBy>
  <cp:revision>26</cp:revision>
  <dcterms:created xsi:type="dcterms:W3CDTF">2019-07-04T00:11:59Z</dcterms:created>
  <dcterms:modified xsi:type="dcterms:W3CDTF">2019-07-11T09:16:40Z</dcterms:modified>
</cp:coreProperties>
</file>