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7" r:id="rId5"/>
    <p:sldId id="265" r:id="rId6"/>
    <p:sldId id="259" r:id="rId7"/>
    <p:sldId id="266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D6F9"/>
    <a:srgbClr val="E5FFFF"/>
    <a:srgbClr val="99CCFF"/>
    <a:srgbClr val="4195F1"/>
    <a:srgbClr val="CCECFF"/>
    <a:srgbClr val="3399FF"/>
    <a:srgbClr val="CE60AF"/>
    <a:srgbClr val="C6DA08"/>
    <a:srgbClr val="00CC66"/>
    <a:srgbClr val="CA4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 autoAdjust="0"/>
    <p:restoredTop sz="94628" autoAdjust="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474600861342201E-2"/>
          <c:y val="4.9353075505612895E-2"/>
          <c:w val="0.41682035329407846"/>
          <c:h val="0.901293848988774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Vlasništvo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C7EF-4E11-9C0F-AB7CB449820F}"/>
              </c:ext>
            </c:extLst>
          </c:dPt>
          <c:dPt>
            <c:idx val="1"/>
            <c:bubble3D val="0"/>
            <c:spPr>
              <a:solidFill>
                <a:srgbClr val="CA4D26"/>
              </a:solidFill>
            </c:spPr>
            <c:extLst>
              <c:ext xmlns:c16="http://schemas.microsoft.com/office/drawing/2014/chart" uri="{C3380CC4-5D6E-409C-BE32-E72D297353CC}">
                <c16:uniqueId val="{00000003-C7EF-4E11-9C0F-AB7CB449820F}"/>
              </c:ext>
            </c:extLst>
          </c:dPt>
          <c:dPt>
            <c:idx val="2"/>
            <c:bubble3D val="0"/>
            <c:spPr>
              <a:solidFill>
                <a:srgbClr val="00CC66"/>
              </a:solidFill>
            </c:spPr>
            <c:extLst>
              <c:ext xmlns:c16="http://schemas.microsoft.com/office/drawing/2014/chart" uri="{C3380CC4-5D6E-409C-BE32-E72D297353CC}">
                <c16:uniqueId val="{00000005-C7EF-4E11-9C0F-AB7CB449820F}"/>
              </c:ext>
            </c:extLst>
          </c:dPt>
          <c:dPt>
            <c:idx val="3"/>
            <c:bubble3D val="0"/>
            <c:spPr>
              <a:solidFill>
                <a:srgbClr val="CE60AF"/>
              </a:solidFill>
            </c:spPr>
            <c:extLst>
              <c:ext xmlns:c16="http://schemas.microsoft.com/office/drawing/2014/chart" uri="{C3380CC4-5D6E-409C-BE32-E72D297353CC}">
                <c16:uniqueId val="{00000007-C7EF-4E11-9C0F-AB7CB449820F}"/>
              </c:ext>
            </c:extLst>
          </c:dPt>
          <c:dLbls>
            <c:dLbl>
              <c:idx val="1"/>
              <c:layout>
                <c:manualLayout>
                  <c:x val="0.10843323574547883"/>
                  <c:y val="-8.0193918103754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7EF-4E11-9C0F-AB7CB449820F}"/>
                </c:ext>
              </c:extLst>
            </c:dLbl>
            <c:dLbl>
              <c:idx val="2"/>
              <c:layout>
                <c:manualLayout>
                  <c:x val="0.11146151648595821"/>
                  <c:y val="3.295676318217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7EF-4E11-9C0F-AB7CB449820F}"/>
                </c:ext>
              </c:extLst>
            </c:dLbl>
            <c:dLbl>
              <c:idx val="3"/>
              <c:layout>
                <c:manualLayout>
                  <c:x val="9.6826466778416567E-2"/>
                  <c:y val="0.195747729046909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7EF-4E11-9C0F-AB7CB449820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Matično preduzeće</c:v>
                </c:pt>
                <c:pt idx="1">
                  <c:v>Penzijski rezervni fond RS</c:v>
                </c:pt>
                <c:pt idx="2">
                  <c:v>Fond za restituciju RS</c:v>
                </c:pt>
                <c:pt idx="3">
                  <c:v>Manjinski akcionari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0.65</c:v>
                </c:pt>
                <c:pt idx="1">
                  <c:v>0.1</c:v>
                </c:pt>
                <c:pt idx="2">
                  <c:v>0.05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EF-4E11-9C0F-AB7CB4498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43874932699785496"/>
          <c:y val="5.5729054794985133E-2"/>
          <c:w val="0.49453357441358775"/>
          <c:h val="0.65523644256531421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sr-Latn-R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5B39F5F-1112-4B18-81ED-702B5A8BD95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CB9DC7A-507F-46B7-BC70-58B29B6D5045}" type="datetimeFigureOut">
              <a:rPr lang="en-US" smtClean="0"/>
              <a:t>7/4/2019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3946450"/>
          </a:xfrm>
        </p:spPr>
        <p:txBody>
          <a:bodyPr/>
          <a:lstStyle/>
          <a:p>
            <a:pPr algn="ctr"/>
            <a:r>
              <a:rPr lang="sr-Latn-BA" dirty="0" smtClean="0">
                <a:solidFill>
                  <a:srgbClr val="0070C0"/>
                </a:solidFill>
              </a:rPr>
              <a:t>Udruženje manjinskih akcionara energetskog sektora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sr-Latn-BA" dirty="0" smtClean="0"/>
          </a:p>
          <a:p>
            <a:pPr algn="r"/>
            <a:endParaRPr lang="sr-Latn-BA" dirty="0" smtClean="0"/>
          </a:p>
          <a:p>
            <a:pPr algn="r"/>
            <a:endParaRPr lang="sr-Latn-BA" dirty="0" smtClean="0"/>
          </a:p>
          <a:p>
            <a:pPr algn="r"/>
            <a:endParaRPr lang="sr-Latn-BA" dirty="0"/>
          </a:p>
          <a:p>
            <a:pPr algn="r"/>
            <a:endParaRPr lang="sr-Latn-BA" dirty="0" smtClean="0"/>
          </a:p>
          <a:p>
            <a:pPr algn="r"/>
            <a:endParaRPr lang="sr-Latn-BA" dirty="0"/>
          </a:p>
          <a:p>
            <a:pPr algn="r"/>
            <a:endParaRPr lang="sr-Latn-BA" dirty="0" smtClean="0"/>
          </a:p>
          <a:p>
            <a:pPr algn="r"/>
            <a:endParaRPr lang="sr-Latn-BA" dirty="0"/>
          </a:p>
          <a:p>
            <a:pPr algn="r"/>
            <a:endParaRPr lang="sr-Latn-BA" dirty="0" smtClean="0"/>
          </a:p>
          <a:p>
            <a:pPr marL="114300" indent="0" algn="r">
              <a:buNone/>
            </a:pPr>
            <a:r>
              <a:rPr lang="sr-Latn-BA" sz="2000" dirty="0" smtClean="0">
                <a:solidFill>
                  <a:srgbClr val="0070C0"/>
                </a:solidFill>
              </a:rPr>
              <a:t>5. jul 2019</a:t>
            </a:r>
            <a:r>
              <a:rPr lang="sr-Latn-BA" sz="2000" dirty="0" smtClean="0">
                <a:solidFill>
                  <a:srgbClr val="0070C0"/>
                </a:solidFill>
              </a:rPr>
              <a:t>. godine</a:t>
            </a:r>
            <a:endParaRPr lang="sr-Latn-BA" sz="2000" dirty="0" smtClean="0">
              <a:solidFill>
                <a:srgbClr val="0070C0"/>
              </a:solidFill>
            </a:endParaRPr>
          </a:p>
          <a:p>
            <a:pPr marL="114300" indent="0" algn="r">
              <a:buNone/>
            </a:pPr>
            <a:r>
              <a:rPr lang="sr-Latn-BA" sz="2000" dirty="0" smtClean="0">
                <a:solidFill>
                  <a:srgbClr val="0070C0"/>
                </a:solidFill>
              </a:rPr>
              <a:t>Hotel Hilton, Podgorica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4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Finansijski podaci za 2018</a:t>
            </a:r>
            <a:r>
              <a:rPr lang="sr-Latn-BA" sz="4000" dirty="0" smtClean="0">
                <a:solidFill>
                  <a:srgbClr val="0070C0"/>
                </a:solidFill>
              </a:rPr>
              <a:t>. godinu</a:t>
            </a:r>
            <a:endParaRPr lang="en-US" sz="4000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4128445"/>
              </p:ext>
            </p:extLst>
          </p:nvPr>
        </p:nvGraphicFramePr>
        <p:xfrm>
          <a:off x="457200" y="1600200"/>
          <a:ext cx="7620000" cy="2800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738">
                <a:tc>
                  <a:txBody>
                    <a:bodyPr/>
                    <a:lstStyle/>
                    <a:p>
                      <a:r>
                        <a:rPr lang="sr-Latn-BA" sz="1400" i="1" dirty="0" smtClean="0">
                          <a:solidFill>
                            <a:srgbClr val="0070C0"/>
                          </a:solidFill>
                        </a:rPr>
                        <a:t>Podaci</a:t>
                      </a:r>
                      <a:r>
                        <a:rPr lang="sr-Latn-BA" sz="1400" i="1" baseline="0" dirty="0" smtClean="0">
                          <a:solidFill>
                            <a:srgbClr val="0070C0"/>
                          </a:solidFill>
                        </a:rPr>
                        <a:t> izraženi u EUR</a:t>
                      </a:r>
                      <a:endParaRPr lang="en-US" sz="1400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Drini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Trebišnjici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Vrbasu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66">
                <a:tc>
                  <a:txBody>
                    <a:bodyPr/>
                    <a:lstStyle/>
                    <a:p>
                      <a:r>
                        <a:rPr lang="sr-Latn-BA" baseline="0" dirty="0" smtClean="0">
                          <a:solidFill>
                            <a:srgbClr val="0070C0"/>
                          </a:solidFill>
                        </a:rPr>
                        <a:t>Poslovni prihodi</a:t>
                      </a:r>
                      <a:endParaRPr lang="sr-Latn-BA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20.920.614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35.545.552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9.189.842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738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EBITDA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11.205.052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12.744.286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4.281.657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738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Neto rezultat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4.195.660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2.827.957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938.943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676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Kapital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302.222.386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475.462.658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126.277.823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738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Poslovna</a:t>
                      </a:r>
                      <a:r>
                        <a:rPr lang="sr-Latn-BA" baseline="0" dirty="0" smtClean="0">
                          <a:solidFill>
                            <a:srgbClr val="0070C0"/>
                          </a:solidFill>
                        </a:rPr>
                        <a:t> a</a:t>
                      </a:r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ktiva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324.301.924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506.723.251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142.202.783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8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Tržišni pokazatelji</a:t>
            </a:r>
            <a:endParaRPr lang="en-US" sz="4000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031712"/>
              </p:ext>
            </p:extLst>
          </p:nvPr>
        </p:nvGraphicFramePr>
        <p:xfrm>
          <a:off x="457200" y="1600200"/>
          <a:ext cx="7620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2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Latn-BA" sz="1600" i="1" dirty="0" smtClean="0">
                          <a:solidFill>
                            <a:srgbClr val="0070C0"/>
                          </a:solidFill>
                        </a:rPr>
                        <a:t>Na</a:t>
                      </a:r>
                      <a:r>
                        <a:rPr lang="sr-Latn-BA" sz="1600" i="1" baseline="0" dirty="0" smtClean="0">
                          <a:solidFill>
                            <a:srgbClr val="0070C0"/>
                          </a:solidFill>
                        </a:rPr>
                        <a:t> dan 03.07.2019. (u EUR)</a:t>
                      </a:r>
                      <a:endParaRPr lang="en-US" sz="1600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Drini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Trebišnjici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Vrbasu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Tržišna kapitalizacija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65.078.831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50.611.351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19.938.880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Enterprise value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73.852.503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57.259.640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30.401.003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P/B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0,22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0,11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0,16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P/S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3,11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1,42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2,17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P/E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15,51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17,90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21,24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P/EBITDA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5,81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3,97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4,66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EV/EBITDA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6,59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4,49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7,10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2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Ključna pitanja u budućnosti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Prelazak na tržišno poslovanje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Rješavanje pitanja viška zaposlenih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Transformacija zavisnih društava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Izgradnja novih proizvodnih kapaciteta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Privatizacija Elektroprivrede Republike Srpske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Ciljevi Udruženja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Zaštita interesa članova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Povećanje vrijednosti imovine članova 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Finansijska edukacija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8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Aktivnosti Udruženja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BA" dirty="0" smtClean="0">
                <a:solidFill>
                  <a:srgbClr val="0070C0"/>
                </a:solidFill>
              </a:rPr>
              <a:t>Organizovanje zajedničkog djelovanja akcionara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Zastupanje članova na Skupštinama akcionara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Zastupanje pred sudovima i državnim organima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Podnošenje inicijativa i prijedloga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Reagovanja kroz sredstva javnog informisanja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Edukativno-promotivne aktivnosti</a:t>
            </a:r>
          </a:p>
          <a:p>
            <a:pPr>
              <a:lnSpc>
                <a:spcPct val="200000"/>
              </a:lnSpc>
            </a:pP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9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Organi Udruženja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Skupština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Izvršni direktor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Savjet Udruženja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Odbor za članstvo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394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Članovi Savjeta Udruženja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7620000" cy="506003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Bojan Blagojević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Damir Lozina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Tripko Krgović</a:t>
            </a:r>
          </a:p>
          <a:p>
            <a:pPr>
              <a:lnSpc>
                <a:spcPct val="150000"/>
              </a:lnSpc>
            </a:pPr>
            <a:endParaRPr lang="sr-Latn-BA" dirty="0">
              <a:solidFill>
                <a:srgbClr val="0070C0"/>
              </a:solidFill>
            </a:endParaRPr>
          </a:p>
          <a:p>
            <a:pPr marL="114300" indent="0">
              <a:lnSpc>
                <a:spcPct val="150000"/>
              </a:lnSpc>
              <a:buNone/>
            </a:pPr>
            <a:r>
              <a:rPr lang="sr-Latn-BA" sz="2400" dirty="0" smtClean="0">
                <a:solidFill>
                  <a:srgbClr val="0070C0"/>
                </a:solidFill>
              </a:rPr>
              <a:t>Udruženje uživa podršku akcionara koji su zajedno vlasnici oko 10% akcija hidroelektrana iz sistema ERS</a:t>
            </a:r>
            <a:endParaRPr lang="en-US" sz="2400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Energetski sektor Republike Srpske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498802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Mješoviti Holding „Elektroprivreda Republike Srpske“- Matično preduzeće i 11 zavisnih društava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Matično </a:t>
            </a:r>
            <a:r>
              <a:rPr lang="sr-Latn-BA" dirty="0" smtClean="0">
                <a:solidFill>
                  <a:srgbClr val="0070C0"/>
                </a:solidFill>
              </a:rPr>
              <a:t>društvo - </a:t>
            </a:r>
            <a:r>
              <a:rPr lang="sr-Latn-BA" dirty="0" smtClean="0">
                <a:solidFill>
                  <a:srgbClr val="0070C0"/>
                </a:solidFill>
              </a:rPr>
              <a:t>100% državni kapital</a:t>
            </a:r>
          </a:p>
          <a:p>
            <a:pPr>
              <a:lnSpc>
                <a:spcPct val="20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Struktura kapitala zavisnih društava: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877490345"/>
              </p:ext>
            </p:extLst>
          </p:nvPr>
        </p:nvGraphicFramePr>
        <p:xfrm>
          <a:off x="611560" y="4077072"/>
          <a:ext cx="6552728" cy="225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2472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992888" cy="1008112"/>
          </a:xfrm>
        </p:spPr>
        <p:txBody>
          <a:bodyPr/>
          <a:lstStyle/>
          <a:p>
            <a:pPr algn="ctr"/>
            <a:r>
              <a:rPr lang="sr-Latn-BA" sz="3600" dirty="0" smtClean="0">
                <a:solidFill>
                  <a:srgbClr val="0070C0"/>
                </a:solidFill>
              </a:rPr>
              <a:t>Mješoviti </a:t>
            </a:r>
            <a:r>
              <a:rPr lang="sr-Latn-BA" sz="3600" dirty="0">
                <a:solidFill>
                  <a:srgbClr val="0070C0"/>
                </a:solidFill>
              </a:rPr>
              <a:t>Holding </a:t>
            </a:r>
            <a:r>
              <a:rPr lang="sr-Latn-BA" sz="3600" dirty="0" smtClean="0">
                <a:solidFill>
                  <a:srgbClr val="0070C0"/>
                </a:solidFill>
              </a:rPr>
              <a:t/>
            </a:r>
            <a:br>
              <a:rPr lang="sr-Latn-BA" sz="3600" dirty="0" smtClean="0">
                <a:solidFill>
                  <a:srgbClr val="0070C0"/>
                </a:solidFill>
              </a:rPr>
            </a:br>
            <a:r>
              <a:rPr lang="sr-Latn-BA" sz="3600" dirty="0" smtClean="0">
                <a:solidFill>
                  <a:srgbClr val="0070C0"/>
                </a:solidFill>
              </a:rPr>
              <a:t>„</a:t>
            </a:r>
            <a:r>
              <a:rPr lang="sr-Latn-BA" sz="3600" dirty="0">
                <a:solidFill>
                  <a:srgbClr val="0070C0"/>
                </a:solidFill>
              </a:rPr>
              <a:t>Elektroprivreda Republike Srpske</a:t>
            </a:r>
            <a:r>
              <a:rPr lang="sr-Latn-BA" sz="3600" dirty="0" smtClean="0">
                <a:solidFill>
                  <a:srgbClr val="0070C0"/>
                </a:solidFill>
              </a:rPr>
              <a:t>“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296647"/>
              </p:ext>
            </p:extLst>
          </p:nvPr>
        </p:nvGraphicFramePr>
        <p:xfrm>
          <a:off x="457200" y="1412779"/>
          <a:ext cx="7620000" cy="4389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3740">
                <a:tc gridSpan="2">
                  <a:txBody>
                    <a:bodyPr/>
                    <a:lstStyle/>
                    <a:p>
                      <a:pPr algn="ctr"/>
                      <a:r>
                        <a:rPr lang="sr-Latn-BA" sz="2400" dirty="0" smtClean="0">
                          <a:solidFill>
                            <a:srgbClr val="0070C0"/>
                          </a:solidFill>
                        </a:rPr>
                        <a:t>Matično</a:t>
                      </a:r>
                      <a:r>
                        <a:rPr lang="sr-Latn-BA" sz="2400" baseline="0" dirty="0" smtClean="0">
                          <a:solidFill>
                            <a:srgbClr val="0070C0"/>
                          </a:solidFill>
                        </a:rPr>
                        <a:t> preduzeće a.d. Trebinje</a:t>
                      </a:r>
                      <a:endParaRPr lang="en-US" sz="24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93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Istraživačko razvojni centar elektroenergetike IRCE a.d. I. Sarajevo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740">
                <a:tc>
                  <a:txBody>
                    <a:bodyPr/>
                    <a:lstStyle/>
                    <a:p>
                      <a:pPr algn="ctr"/>
                      <a:r>
                        <a:rPr lang="sr-Latn-BA" sz="2400" b="1" dirty="0" smtClean="0">
                          <a:solidFill>
                            <a:srgbClr val="0070C0"/>
                          </a:solidFill>
                        </a:rPr>
                        <a:t>Proizvodna društva</a:t>
                      </a:r>
                      <a:endParaRPr lang="en-US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sz="2400" b="1" dirty="0" smtClean="0">
                          <a:solidFill>
                            <a:srgbClr val="0070C0"/>
                          </a:solidFill>
                        </a:rPr>
                        <a:t>Distributivna društva</a:t>
                      </a:r>
                      <a:endParaRPr lang="en-US" sz="2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8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Hidroelektrane na Drini a.d. Višegrad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Elektrokrajina a.d. Banja Luka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986"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Hidroelektrane na Trebišnjici a.d. Trebinje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Elektro Doboj a.d. Doboj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986"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Hidroelektrane na Vrbasu a.d. Mrkonjić Grad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Elektro - Bijeljina a.d. Bijeljina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1986"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Rudnik</a:t>
                      </a:r>
                      <a:r>
                        <a:rPr lang="sr-Latn-BA" baseline="0" dirty="0" smtClean="0">
                          <a:solidFill>
                            <a:srgbClr val="0070C0"/>
                          </a:solidFill>
                        </a:rPr>
                        <a:t> i Termoelektrana Ugljevik a.d. Ugljevik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Elektrodistribucija a.d. Pale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5238"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Rudnik i Termoelektrana Gacko a.d. Gacko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dirty="0" smtClean="0">
                          <a:solidFill>
                            <a:srgbClr val="0070C0"/>
                          </a:solidFill>
                        </a:rPr>
                        <a:t>Elektrohercegovina a.d. Trebinje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48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sr-Latn-BA" sz="3600" dirty="0" smtClean="0">
                <a:solidFill>
                  <a:srgbClr val="0070C0"/>
                </a:solidFill>
              </a:rPr>
              <a:t>Zavisna društva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7787208" cy="48245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Pet proizvodnih </a:t>
            </a:r>
            <a:r>
              <a:rPr lang="sr-Latn-BA" dirty="0" smtClean="0">
                <a:solidFill>
                  <a:srgbClr val="0070C0"/>
                </a:solidFill>
              </a:rPr>
              <a:t>preduzeća - 3 </a:t>
            </a:r>
            <a:r>
              <a:rPr lang="sr-Latn-BA" dirty="0" smtClean="0">
                <a:solidFill>
                  <a:srgbClr val="0070C0"/>
                </a:solidFill>
              </a:rPr>
              <a:t>hidroelektrane i 2 termoelektrane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Pet distributivnih preduzeća</a:t>
            </a: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Istraživačko razvojni centar </a:t>
            </a:r>
          </a:p>
          <a:p>
            <a:r>
              <a:rPr lang="it-IT" dirty="0">
                <a:solidFill>
                  <a:srgbClr val="0070C0"/>
                </a:solidFill>
              </a:rPr>
              <a:t>Sva zavisna </a:t>
            </a:r>
            <a:r>
              <a:rPr lang="sr-Latn-BA" dirty="0" smtClean="0">
                <a:solidFill>
                  <a:srgbClr val="0070C0"/>
                </a:solidFill>
              </a:rPr>
              <a:t>preduzeća su organizovana kao akcionarska društva, koja</a:t>
            </a:r>
            <a:r>
              <a:rPr lang="it-IT" dirty="0" smtClean="0">
                <a:solidFill>
                  <a:srgbClr val="0070C0"/>
                </a:solidFill>
              </a:rPr>
              <a:t> su </a:t>
            </a:r>
            <a:r>
              <a:rPr lang="it-IT" dirty="0">
                <a:solidFill>
                  <a:srgbClr val="0070C0"/>
                </a:solidFill>
              </a:rPr>
              <a:t>listirana na </a:t>
            </a:r>
            <a:r>
              <a:rPr lang="sr-Latn-BA" dirty="0" smtClean="0">
                <a:solidFill>
                  <a:srgbClr val="0070C0"/>
                </a:solidFill>
              </a:rPr>
              <a:t>Banjalučkoj </a:t>
            </a:r>
            <a:r>
              <a:rPr lang="it-IT" dirty="0" smtClean="0">
                <a:solidFill>
                  <a:srgbClr val="0070C0"/>
                </a:solidFill>
              </a:rPr>
              <a:t>Berzi</a:t>
            </a:r>
            <a:endParaRPr lang="sr-Latn-BA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sr-Latn-BA" dirty="0" smtClean="0">
                <a:solidFill>
                  <a:srgbClr val="0070C0"/>
                </a:solidFill>
              </a:rPr>
              <a:t>Organi zavisnih društava:</a:t>
            </a:r>
            <a:endParaRPr lang="sr-Latn-BA" dirty="0">
              <a:solidFill>
                <a:srgbClr val="0070C0"/>
              </a:solidFill>
            </a:endParaRPr>
          </a:p>
          <a:p>
            <a:pPr lvl="1"/>
            <a:r>
              <a:rPr lang="sr-Latn-BA" sz="1800" dirty="0">
                <a:solidFill>
                  <a:srgbClr val="0070C0"/>
                </a:solidFill>
              </a:rPr>
              <a:t>Skupština akcionara</a:t>
            </a:r>
          </a:p>
          <a:p>
            <a:pPr lvl="1"/>
            <a:r>
              <a:rPr lang="sr-Latn-BA" sz="1800" dirty="0">
                <a:solidFill>
                  <a:srgbClr val="0070C0"/>
                </a:solidFill>
              </a:rPr>
              <a:t>Uprava</a:t>
            </a:r>
          </a:p>
          <a:p>
            <a:pPr lvl="1"/>
            <a:r>
              <a:rPr lang="sr-Latn-BA" sz="1800" dirty="0">
                <a:solidFill>
                  <a:srgbClr val="0070C0"/>
                </a:solidFill>
              </a:rPr>
              <a:t>Nadzorni odbor</a:t>
            </a:r>
          </a:p>
          <a:p>
            <a:pPr lvl="1"/>
            <a:r>
              <a:rPr lang="sr-Latn-BA" sz="1800" dirty="0">
                <a:solidFill>
                  <a:srgbClr val="0070C0"/>
                </a:solidFill>
              </a:rPr>
              <a:t>Odbor za reviziju</a:t>
            </a:r>
          </a:p>
          <a:p>
            <a:pPr>
              <a:lnSpc>
                <a:spcPct val="200000"/>
              </a:lnSpc>
            </a:pP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4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BA" sz="4000" dirty="0" smtClean="0">
                <a:solidFill>
                  <a:srgbClr val="0070C0"/>
                </a:solidFill>
              </a:rPr>
              <a:t>Hidroelektrane iz sistema ERS</a:t>
            </a:r>
            <a:endParaRPr lang="en-US" sz="4000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4011172"/>
              </p:ext>
            </p:extLst>
          </p:nvPr>
        </p:nvGraphicFramePr>
        <p:xfrm>
          <a:off x="457200" y="1628802"/>
          <a:ext cx="7620000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2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Drini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Trebišnjici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HE na Vrbasu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r>
                        <a:rPr lang="sr-Latn-BA" baseline="0" dirty="0" smtClean="0">
                          <a:solidFill>
                            <a:srgbClr val="0070C0"/>
                          </a:solidFill>
                        </a:rPr>
                        <a:t>Godina puštanja u pogon</a:t>
                      </a:r>
                      <a:endParaRPr lang="sr-Latn-BA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1989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1968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1981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Vrsta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protočna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akumulaciona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akumulaciona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Instalirana snaga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315 MW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302 MW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118 MW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Proizvodnja</a:t>
                      </a:r>
                      <a:r>
                        <a:rPr lang="sr-Latn-BA" baseline="0" dirty="0" smtClean="0">
                          <a:solidFill>
                            <a:srgbClr val="0070C0"/>
                          </a:solidFill>
                        </a:rPr>
                        <a:t> u 2018.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1.153 GWh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1.271 GWh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368 GWh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E5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Broj zaposlenih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315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740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dirty="0" smtClean="0">
                          <a:solidFill>
                            <a:srgbClr val="0070C0"/>
                          </a:solidFill>
                        </a:rPr>
                        <a:t>140</a:t>
                      </a:r>
                      <a:endParaRPr lang="en-US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rgbClr val="C1D6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5805264"/>
            <a:ext cx="3096344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0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230</TotalTime>
  <Words>404</Words>
  <Application>Microsoft Office PowerPoint</Application>
  <PresentationFormat>On-screen Show (4:3)</PresentationFormat>
  <Paragraphs>154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Cambria</vt:lpstr>
      <vt:lpstr>Adjacency</vt:lpstr>
      <vt:lpstr>Udruženje manjinskih akcionara energetskog sektora</vt:lpstr>
      <vt:lpstr>Ciljevi Udruženja</vt:lpstr>
      <vt:lpstr>Aktivnosti Udruženja</vt:lpstr>
      <vt:lpstr>Organi Udruženja</vt:lpstr>
      <vt:lpstr>Članovi Savjeta Udruženja</vt:lpstr>
      <vt:lpstr>Energetski sektor Republike Srpske</vt:lpstr>
      <vt:lpstr>Mješoviti Holding  „Elektroprivreda Republike Srpske“</vt:lpstr>
      <vt:lpstr>Zavisna društva</vt:lpstr>
      <vt:lpstr>Hidroelektrane iz sistema ERS</vt:lpstr>
      <vt:lpstr>Finansijski podaci za 2018. godinu</vt:lpstr>
      <vt:lpstr>Tržišni pokazatelji</vt:lpstr>
      <vt:lpstr>Ključna pitanja u budućnosti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Udruženje manjinskih akcionara energetskog sektora</dc:title>
  <dc:creator>Dragan KAJKUT</dc:creator>
  <cp:lastModifiedBy>Aleksandar Raspopovic</cp:lastModifiedBy>
  <cp:revision>25</cp:revision>
  <dcterms:created xsi:type="dcterms:W3CDTF">2019-07-03T10:35:31Z</dcterms:created>
  <dcterms:modified xsi:type="dcterms:W3CDTF">2019-07-04T21:16:28Z</dcterms:modified>
</cp:coreProperties>
</file>